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13.xml" ContentType="application/inkml+xml"/>
  <Override PartName="/ppt/ink/ink14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6"/>
  </p:notesMasterIdLst>
  <p:handoutMasterIdLst>
    <p:handoutMasterId r:id="rId77"/>
  </p:handoutMasterIdLst>
  <p:sldIdLst>
    <p:sldId id="585" r:id="rId2"/>
    <p:sldId id="443" r:id="rId3"/>
    <p:sldId id="549" r:id="rId4"/>
    <p:sldId id="550" r:id="rId5"/>
    <p:sldId id="588" r:id="rId6"/>
    <p:sldId id="552" r:id="rId7"/>
    <p:sldId id="582" r:id="rId8"/>
    <p:sldId id="554" r:id="rId9"/>
    <p:sldId id="583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81" r:id="rId20"/>
    <p:sldId id="566" r:id="rId21"/>
    <p:sldId id="565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578" r:id="rId34"/>
    <p:sldId id="579" r:id="rId35"/>
    <p:sldId id="580" r:id="rId36"/>
    <p:sldId id="525" r:id="rId37"/>
    <p:sldId id="529" r:id="rId38"/>
    <p:sldId id="530" r:id="rId39"/>
    <p:sldId id="533" r:id="rId40"/>
    <p:sldId id="547" r:id="rId41"/>
    <p:sldId id="531" r:id="rId42"/>
    <p:sldId id="532" r:id="rId43"/>
    <p:sldId id="535" r:id="rId44"/>
    <p:sldId id="536" r:id="rId45"/>
    <p:sldId id="460" r:id="rId46"/>
    <p:sldId id="534" r:id="rId47"/>
    <p:sldId id="464" r:id="rId48"/>
    <p:sldId id="466" r:id="rId49"/>
    <p:sldId id="537" r:id="rId50"/>
    <p:sldId id="548" r:id="rId51"/>
    <p:sldId id="469" r:id="rId52"/>
    <p:sldId id="587" r:id="rId53"/>
    <p:sldId id="470" r:id="rId54"/>
    <p:sldId id="539" r:id="rId55"/>
    <p:sldId id="541" r:id="rId56"/>
    <p:sldId id="471" r:id="rId57"/>
    <p:sldId id="472" r:id="rId58"/>
    <p:sldId id="473" r:id="rId59"/>
    <p:sldId id="543" r:id="rId60"/>
    <p:sldId id="477" r:id="rId61"/>
    <p:sldId id="481" r:id="rId62"/>
    <p:sldId id="482" r:id="rId63"/>
    <p:sldId id="597" r:id="rId64"/>
    <p:sldId id="544" r:id="rId65"/>
    <p:sldId id="596" r:id="rId66"/>
    <p:sldId id="488" r:id="rId67"/>
    <p:sldId id="489" r:id="rId68"/>
    <p:sldId id="490" r:id="rId69"/>
    <p:sldId id="589" r:id="rId70"/>
    <p:sldId id="545" r:id="rId71"/>
    <p:sldId id="546" r:id="rId72"/>
    <p:sldId id="491" r:id="rId73"/>
    <p:sldId id="502" r:id="rId74"/>
    <p:sldId id="586" r:id="rId75"/>
  </p:sldIdLst>
  <p:sldSz cx="12192000" cy="6858000"/>
  <p:notesSz cx="7099300" cy="10234613"/>
  <p:custDataLst>
    <p:tags r:id="rId7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7" autoAdjust="0"/>
    <p:restoredTop sz="94361" autoAdjust="0"/>
  </p:normalViewPr>
  <p:slideViewPr>
    <p:cSldViewPr snapToGrid="0">
      <p:cViewPr varScale="1">
        <p:scale>
          <a:sx n="153" d="100"/>
          <a:sy n="153" d="100"/>
        </p:scale>
        <p:origin x="484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577"/>
    </p:cViewPr>
  </p:sorter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9" y="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694DBC8F-209B-4C93-BC74-7916C09B1D54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9" y="972185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fld id="{B343A8D6-9F96-4618-A88A-5754869952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5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6T10:15:39.894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-85 38 1321 0,'0'0'37'0,"0"0"9"0,0 0-37 16,-9-4-9-16,5 0 0 0,4 4 0 0,-9-4 92 0,5 1 16 0,-5-1 3 0,9 4 1 15,-4-4-28-15,4 4-6 0,-9 0-1 0,9 0 0 16,-9-4-49-16,9 4-9 0,0 0-3 0,0 0 0 15,0 0 7-15,0 0 1 0,0 0 0 0,0 0 0 16,0 0 4-16,0 0 2 0,5-8 0 0,-1 0 0 16,5 0-4-16,4 1-1 0,-4-5 0 0,4 4 0 15,0-4-10-15,5 5-3 0,-1-5 0 0,1 4 0 16,4-4-4-16,-5 5-8 0,5-5 11 0,0 4-11 16,4 0 8-16,-4 4-8 0,0-3 0 0,0 3 0 15,-4 0 0-15,4 0 0 0,-5 4 0 0,1 0 0 16,-5 0 0-16,4 0 0 0,1 4 0 0,-5 0 0 15,0 4 0-15,0-1 0 0,1 1 0 0,-6 4 0 16,1 3 0-16,0-3 0 0,-5 4 0 0,1-1 0 0,-1 1 0 0,-4 3 0 16,-4 1 0-16,-1-1 0 0,-3-3 0 15,-1 4 0-15,-4-1 0 0,-1 1 0 0,-3-1 0 16,4-3 0-16,0 3 8 0,-5-3-8 0,5 3 0 16,0-7 0-16,-5 4 0 0,5-5 0 0,0 1 0 15,0-4 0-15,-1 0 8 0,1-1-8 0,5-3 0 0,-1 0 0 16,9-4 8-16,0 0-8 0,-9 4 0 0,9-4 0 15,0 0 0-15,0 0 0 0,0 0 0 0,0 0 0 16,0 0 0-16,13 4 0 0,0-4 0 0,0 0 0 16,-4-4 0-16,4 4 0 0,1-4 0 0,-1 0 0 15,4 4 0-15,-4-4 0 0,1 0 0 0,3 4 0 16,-4-3 0-16,5 3 0 0,-1 0 0 0,5 3 0 16,-4 1 0-16,-1 0 0 0,1-4 0 0,0 8 0 0,-1-4 0 15,5 4 0-15,-4-4 0 0,4 3 0 0,-5 1 0 0,1 0-9 16,-1 0 9-16,-4 0 0 0,0-1 0 0,1 1-8 15,-1 0 8-15,-4 0 0 0,-1 0 0 0,-3-1 0 16,-5 5 0-16,0-4 0 0,0-8 0 0,-5 12 0 16,-3-1 0-16,-1 1 0 0,-9-4 0 0,5 4 0 15,-9-1 30-15,5 1 2 0,-1 0 0 0,1-5 0 16,-1 5-10-16,0-4-2 0,1 4 0 0,-1-5 0 16,1 1 3-16,-1-4 0 0,-4 4 0 0,9-4 0 15,-4 4-5-15,-1-4-1 0,0 3 0 0,5 1 0 16,-4-4-17-16,4 4 8 0,-1-4-8 0,-3 4 0 15,4-5 0-15,4 5 0 0,-4-4 0 0,4 0 0 16,0 0 0-16,0 0 0 0,1 4 0 0,-1-8-802 16,0 4-160-16</inkml:trace>
  <inkml:trace contextRef="#ctx0" brushRef="#br0" timeOffset="-838.225">16 26 1220 0,'0'0'34'0,"0"0"9"0,0 0-35 0,0 0-8 16,0 0 0-16,0 0 0 0,-4-7 115 0,4 7 21 0,-5-4 4 0,5 4 0 16,0 0-34-16,0 0-7 0,-4-8-2 15,4 8 0-15,-4-8-42 0,4 8-9 0,0 0-2 0,0 0 0 16,0 0-30-16,0 0-6 0,0 0-8 0,0 12 11 16,4 3-11-16,0 5 0 0,-4-1 0 0,5 5 0 15,3 3 0-15,1 4 12 0,0-3-12 0,0 3 12 16,0-4-1-16,-1 0 0 0,1 1 0 0,0-1 0 15,0 0-2-15,-1 1 0 0,1-5 0 0,0 4 0 16,-5-7-9-16,1 3 0 0,-1 1 0 0,1-5 8 16,-5 1-8-16,0-1 10 0,4-3-10 0,-4-5 10 15,0 1-10-15,-4 0 0 0,4-12 0 0,0 0 8 16,0 0-44 0,0 0-10-16,0 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4:34:43.37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14282 4659,'0'-98,"0"43,0 37,0 5,0 13,-176 0,105 74,-35-50,24 56,-59-25,-1-19,1 7,12-12,-1 5,-11-5,12-1,-36 1,-23-7,35 13,35-12,-23 5,0-18,-24 49,-23-54,35-1,23-6,1 0,-24 18,0-6,-12-12,-23 12,47-5,23-7,-23 24,-24-6,0-5,-23-13,35 6,24 0,-36 24,12-30,-12 0,-35 0,59 0,11 0,-34 0,11 0,0 6,-24-6,36 0,23 0,-58 25,-1-25,-11 6,-12-6,59 0,-12 6,-35-6,23 0,-35 6,47-6,23 0,1 0,-59 0,23 0,-11 0,11-73,47 55,12 11,-59 1,12 6,-35-30,35 5,24-11,11 11,-23 25,-24 0,0 0,24-30,12-1,46-6,-11 25,0-12,-35 5,-1 1,-23-12,12 17,23-5,36-6,0 11,23-17,-24-1,1-12,-36-5,13 5,22 12,1-5,-36-19,24 6,35-12,0-1,0 26,24-7,-12 0,0 13,0-1,-24-12,1-12,-1 6,24-12,0 6,12 7,-1-7,1 6,0 0,-12-18,11 5,13 1,-1 0,1 25,-1-19,24-25,-11 7,-1 12,12-25,0 19,-12 0,12-13,0 13,0 18,0-12,0 0,0-6,0 6,141-7,-94 13,-35 0,23 6,-35-12,12 6,23-18,-11 18,0 6,34-12,-11 6,-11-12,23 0,-1-1,1 7,-12-18,0-1,0 7,-11-12,11 23,0-11,-12 6,12 24,12-42,0 23,0 14,-12 5,12 0,11-6,48 19,-36-7,-23 6,12-5,-24 5,12-18,-1 6,1-5,12 23,23 7,24 12,11-31,-11 13,-24-7,0-6,-12 7,-23-7,12-12,11 25,12-7,24 31,12 0,-1 0,-23 0,-12 0,0-12,-12 0,36 0,0-1,0 13,34 0,-22 0,-12 0,-13 0,1 0,47 0,0 0,24 0,-24 80,-36-68,-11-6,47-6,12 0,23 25,1-1,-72-6,13-18,34 0,25 31,-1 24,-23-43,-12 0,-12 7,24-7,35-12,-24 6,-35-6,-11 6,11-6,-11 25,46-13,-11 0,-24 19,12-19,-35 18,23-17,12 42,-12-25,24 1,-36 5,-11 1,-12 12,47-12,-24-7,36 50,-12-19,-12 0,-23-18,-36-7,36 7,35 12,23-12,-11-19,-59 7,12 30,-48-12,1 6,23 0,24 6,-1 18,36 7,-23-13,-48-36,-11-7,11 7,-11 12,-13 0,37 18,-1 0,-12-12,-11 6,-1 7,24 5,-11-24,-24 12,-12-12,0-6,-24-25,36 25,-47-19,23-12,-23 13,0 11,11 7,1 6,-12-6,35 0,-36-7,36 7,1 6,-25-12,1-7,-13-5,1 11,0 7,11-6,1 12,-12 0,11-13,1 1,-1-37,1 18,-12 31,-1 0,13-12,-24 5,0-5,0-6,0-13,0 0,0 7,24 5,-13 1,1-7,12 13,-1-6,-11-7,0 0,11 25,-23-24,35 5,-35 7,0-19,0-6,0 7,12 5,-12 7,0-13,0 0,0-18,12 7,0 17,0-6,-12 7,0-13,0 6,0 1,11-1,-11-6,0-6,0 7,0-7,0 6,0 6,0-12,12 7,-12-1,0-12,0 12,0-12,0 18,0-12,0-6,0 7,0-7,0 0,0 0,0 0,0 0,0 0,12 0,-12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4:35:07.55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2288 5,'0'0,"0"0,0 0,0 0,0 0,0 0,0 0,0 0,0 0,0 0,0 0,0 0,0 0,-130 0,95 0,12 0,-24 0,23 0,-23 0,12 0,-1 0,1 93,12-67,-13 14,-46 6,-1-13,1 0,11-6,13-7,-13 13,12-7,-58 7,46 27,12-20,0-7,0 0,24-13,0 13,-24-27,0 14,0-7,-35 7,12-13,-12 0,23 6,12 0,24-6,-12 12,23-5,1-14,-1 13,12-13,1 0,-1 0,0 0,12 0,0 0,0 0,-12 0,12 0,0 0,0 0,0 0,0 0,0 0,0 0,0-93,177 60,-142-46,36-1,-12 27,-24 7,12 13,-23 7,-1-1,12-6,24-13,0-1,0 8,-24 6,0 13,-11-7,-24 21,0 6,0-13,0 13,0 0,0 0,0 0,0 0,0 0,0 0,0 0,0 79,-141-33,82-6,0 0,0-7,24 6,-12-12,0 6,12 7,-24-1,0 41,12-34,0-6,11-20,13 13,-1-7,13-19,-1-7,12 6,-12 8,12-8,-12 1,12-7,0 0,0 6,0 1,0-7,0 0,0 7,0-7,0 13,0-13,0 0,0 0,0 7,0-7,0 0,0 13,0 0,130-6,-71 19,-1-6,13 13,0-20,-1 14,-23-7,24-20,-24 0,12 0,0 0,-12 0,-12 0,-11 0,11 19,-23-19,11 7,24 0,-11 6,11 7,-12-14,-12-6,-11 7,-12-7,12 0,0 0,-12 0,0 0,0 0,0 0,0 0,0 46,0-46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4:51:20.03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9BAB3E-8608-45CF-85F8-DFDEC7651956}" emma:medium="tactile" emma:mode="ink">
          <msink:context xmlns:msink="http://schemas.microsoft.com/ink/2010/main" type="inkDrawing" rotatedBoundingBox="5152,7394 20299,6441 20627,11643 5479,12597" hotPoints="22549,9423 14406,12087 6071,10107 14213,7443" semanticType="enclosure" shapeName="Ellipse"/>
        </emma:interpretation>
      </emma:emma>
    </inkml:annotationXML>
    <inkml:trace contextRef="#ctx0" brushRef="#br0">5676 1733,'0'0,"0"0,0 0,0 0,0 0,0 0,0 0,0-72,0 58,0 14,0 0,0 0,0-33,0 20,0 13,0-13,0 13,0-27,0 21,0-34,0-13,0 46,0 1,0-60,0 0,0 59,0-53,0 1,0-7,129 0,-129 6,0-6,0 59,12-52,-12 6,0 6,0-6,12 14,-12-8,0 41,0-54,0 7,0 47,12-47,0-7,-12 34,11-7,1-7,-12 33,0 1,59-47,0 7,-47 39,35 0,0-13,0 14,12-14,-48 13,119-26,-48 7,-47-7,-23 26,12 14,11-20,0 6,-23 7,23 0,-23 0,71 0,-13 0,13 0,-72 0,83 73,-23-73,11 0,-23 0,24 13,-72-13,84 0,-37 0,-11 7,-35-7,-12 0,0 0,83 0,-13 0,-58 0,0 0,105 0,-105 0,82 19,-35-12,-47-7,59 7,-60-7,60 13,-59-13,70 6,-70-6,70 0,-70 0,70 0,-23 0,-12 0,24 0,-59 0,58 0,-11 0,23 0,-23 0,-47 0,-12 0,82 14,-23-1,24-6,-24-1,-12 1,-36-7,72 0,-36 0,-12 0,0 0,1 0,11 0,-35 0,93 0,-10 0,-13 0,-70 0,82 6,-12-6,-70 0,70 7,-11-7,-12 0,-36 0,13 0,-1 0,0 0,-11 0,11 0,0 0,-23 0,47 0,12 0,-12 0,-12 0,0 0,23 7,-34-1,11 1,11 6,-10-6,-1-7,23 0,-11 6,-12 1,0-7,-11 0,-1 0,-23 0,35 0,-24 0,24 7,0-7,-11 0,22 0,-10 0,10 13,-22-7,-1 1,0 6,-11-6,-24-7,23 6,1 1,-1 0,1-7,23 0,-23 13,-24-13,0 0,58 7,-34-7,-1 6,1 7,-12-6,11-7,13 0,-25 0,1 7,-12-7,0 0,35 0,-23 0,0 13,-12-13,12 6,11 1,1-7,-12 0,-12 7,35-7,-12 6,25-6,-37 20,48-20,-24 0,-11 0,11 13,-11-6,-12-7,11 7,1-7,-24 0,35 0,-23 0,11 0,1 6,-1-6,-11 7,0 0,0-1,11 1,-11 6,0-13,11 0,13 0,-1 7,-35 6,23-7,-11 14,12-20,-13 0,-11 0,24 0,0 0,-13 0,-11 0,0 0,24 0,-12 0,-12 0,0 0,0 0,23 0,-11 0,11 0,13 7,-13 0,-11-7,0 13,0 0,-1-13,25 0,-1 20,0 0,1-14,-13-6,1 0,11 27,0-1,1-6,-13-7,24 14,12-27,0 13,0 7,0-20,-12 13,0 7,-12-20,0 7,-11 6,-1-7,-11 1,12 13,-1 0,1 13,-1-7,13-6,-13 7,1 6,-24-27,70 14,-23 13,-11-13,-13 7,1-8,-1 1,-23 0,36-7,-1 34,12 6,12-14,-12 14,-12-26,12 6,0 0,-11 0,-13 7,-11 6,11 0,1-6,-1 6,-23 7,24-7,0 14,-1 6,-23 14,24-28,-13 15,1-14,0 13,-12 0,12-7,-1 14,-11 7,12 6,-12-7,24-13,-12 0,-12 20,0-6,0-14,0 20,0-7,0 21,0 12,-130 1,95-21,-12-12,11 6,-46-14,-24 28,0 5,0-19,-11-33,-13 40,118-86,-82 105,0-26,23-33,-34-33,-37 20,-46-1,23-19,36-7,35 7,0 0,-71 0,0 0,-35-20,71 0,11 0,0 0,-23 20,-59-7,-24-13,60 0,-1 0,-35 6,-59-6,35 0,60 0,-13 0,-35 7,-23-7,35 0,47 0,-12 0,-82 0,-12-73,71 60,-12 13,-71-13,0 6,71 1,-11-8,-48 1,-12 13,59-13,0 6,-47-26,1 33,46 0,23-20,-58-33,-12 34,59 19,24-27,-59-19,23 19,-12 21,48-21,-13-19,-23 13,48 0,-48-7,59 0,23-13,-34 40,-13 13,12-33,-11-20,58 0,24 0,12 14,-12 19,-36-13,-11-7,0 33,11-6,36-20,12-7,23 1,-12-8,24-19,-47 7,12 6,11 26,12-6,-11 0,23 0,0-20,-12 7,0-20,0 19,12 8,12 12,-12 1,35-14,-24 7,25-7,-13 7,24-7,0-6,-12 0,12 6,-11 7,11-13,0 19,0-19,0 0,0-1,0 14,0 7,0 6,0-7,0 14,0 0,0 0,0 0,0-1,0 8,0-8,0-5,0-8,0 14,129-14,-94 8,-11 5,-24 14,12 0,11-6,13-1,-13-19,12 12,12-19,-11 13,-1 14,-11 6,-13-13,25 6,-13-13,24 20,-11 0,22 0,-11-6,-23-1,11-13,-11 13,-1-6,1 13,-1-13,-11 6,-12 7,24-19,-1-15,1 15,-1-8,1 7,11 14,-11-8,-1 1,1 7,11-1,0-6,1 0,-24 13,-12 0,70 0,-11 0,-12-14,-12 1,1 13,11-7,12-19,-1 26,-22-7,11 7,-24-13,1 13,-1-13,13 13,-1 0,0 0,-11-7,-1-13,1 14,-1-1,-11-6,-12 13,47-7,-23 7,-24 0,35 0,0 0,-11-6,23-14,-12 20,24 0,-12 0,-11-20,46 7,-23 13,0 0,-24 0,35 0,-34 0,-1 0,12 0,-23 0,-1 0,13 0,-13 0,1 0,11-7,0 7,1 0,-13 0,24 0,-35 0,47 0,-47 0,46 0,-46 0,47 0,23 0,-70 0,0 0,47 73,0-66,-48-7,36 6,0-6,-11 0,-1 0,0 0,-11 0,-1 0,-11 0,12 0,-1 0,1 0,-1 0,13 0,-1 0,0 0,-11 0,11 0,12 13,-12-6,-11-7,23 0,-12 7,1-7,-1 6,12 8,12-14,-12 0,-12 0,-11 0,11 0,-23 0,0 0,35 0,-35 0,11 0,-23 0,24 0,-13 0,13 0,-12 0,11 0,-11 0,0 0,11 0,1 0,-12 0,11 0,-11 0,23 0,0 0,1 0,-24 0,11 0,1 0,-1 0,-11 0,0 13,11 0,1-13,-12 7,11-7,1 0,-1 13,1-7,-24-6,23 0,1 0,-24 0,23 0,-11 0,0 0,35 0,-12 0,-11 0,-13 0,13 0,-12 0,0 0,-1 0,1 0,0 0,-12 0,12 0,-1 0,-11 0,12 0,-12 0,12 0,-12 0,12 0,-1 0,-11 0,0 0,0 0,0 0,0 0,0 0,0 0,12 0,-12 0,12 0,-12 0,0 0,0 0,0 0,12 0,-12 0,0 0,0 0,0 0,0 0,0 0,0 0,0 0,0 0,0 0,0 0,0 0,0 0,0 27,0-27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6T13:24:16.76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A42061-FDD1-4401-A2FE-E0154FECD83E}" emma:medium="tactile" emma:mode="ink">
          <msink:context xmlns:msink="http://schemas.microsoft.com/ink/2010/main" type="writingRegion" rotatedBoundingBox="23336,10050 22429,12290 21654,11976 22562,9736"/>
        </emma:interpretation>
      </emma:emma>
    </inkml:annotationXML>
    <inkml:traceGroup>
      <inkml:annotationXML>
        <emma:emma xmlns:emma="http://www.w3.org/2003/04/emma" version="1.0">
          <emma:interpretation id="{57099AC6-EE7B-4896-A367-0CC1F33B8445}" emma:medium="tactile" emma:mode="ink">
            <msink:context xmlns:msink="http://schemas.microsoft.com/ink/2010/main" type="paragraph" rotatedBoundingBox="23336,10050 22429,12290 21654,11976 22562,9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21738C-8526-4EF0-8BE5-E655B7A4362C}" emma:medium="tactile" emma:mode="ink">
              <msink:context xmlns:msink="http://schemas.microsoft.com/ink/2010/main" type="line" rotatedBoundingBox="23336,10050 22429,12290 21654,11976 22562,9736"/>
            </emma:interpretation>
          </emma:emma>
        </inkml:annotationXML>
        <inkml:traceGroup>
          <inkml:annotationXML>
            <emma:emma xmlns:emma="http://www.w3.org/2003/04/emma" version="1.0">
              <emma:interpretation id="{5A8312ED-28CA-4430-ABD5-9954E5627FDC}" emma:medium="tactile" emma:mode="ink">
                <msink:context xmlns:msink="http://schemas.microsoft.com/ink/2010/main" type="inkWord" rotatedBoundingBox="23336,10050 22516,12074 21751,11764 22571,9740"/>
              </emma:interpretation>
            </emma:emma>
          </inkml:annotationXML>
          <inkml:trace contextRef="#ctx0" brushRef="#br0">641 50 1067 0,'0'0'30'0,"0"0"7"0,0 0-29 0,0 0-8 0,13-8 0 0,-4 0 0 15,0 0 0-15,4 1 9 0,-4 3-9 0,-5-4 10 16,-4 8-66-16,9-8-14 16,0 4-2-16,-9 4-1 0,0 0 89 0,0 0 17 0,0 0 4 0,0 0 1 15,0 0 113-15,0 0 22 0,0 0 5 0,0 0 1 16,0 0-99-16,0 0-19 0,0 0-4 0,0 0-1 0,0 0-20 0,0 0-5 16,0 0-1-16,0 0 0 0,0 0-3 0,0 0-1 15,0 0 0-15,0 0 0 0,0 12-10 0,-5-4-1 16,5-8-1-16,0 11 0 0,-4 1-3 0,-1 4-1 15,1-5 0-15,4 5 0 0,-13-4-2 0,13 7 0 16,0-3 0-16,-4-1 0 16,4 5 4-16,0-4 0 0,0 3 0 0,0 1 0 0,0-1-12 0,0 1 12 15,4-1-12-15,-4 1 12 0,0-1-4 0,9 1 0 16,-5-1 0-16,5 4 0 0,-5 1-8 0,1-1 0 16,-5-3 0-16,0 3 0 0,13 1 0 0,-13-1 8 15,0-4-8-15,0 1 0 0,13 3 9 0,-9-3-9 16,-4 3 10-16,9 1-10 0,-5-1 8 0,-4 0-8 15,14-3 0-15,-10 3 0 0,-4 1 0 0,4-1 0 0,1 1 0 16,-1-5 0-16,-4 8 8 0,9-3-8 0,-5-1 0 16,-4 1 0-16,0 3 9 0,0 0-9 0,9-3 8 0,-9-1-8 15,5 4 0-15,-5-3 0 0,-5-1 0 0,-4 0 0 16,9-3 12-16,0 3-4 0,0-3 0 0,0-1 0 16,-4 1-8-16,4 3 0 0,0-3 0 0,0-1 0 15,-9 1 0-15,9-1 0 0,0 1 9 0,0 3-9 16,9-7 0-16,-9 7 0 0,4-3 0 0,-4 3 0 15,0-3 10-15,0 3-2 0,0-4-8 0,0 1 12 16,0 3-12-16,0 1 0 0,0-5 0 0,-4 5 0 16,-5-5 0-16,9 1 0 0,0 3 0 0,0-4 0 15,0 1 0-15,0-4 0 0,0-1 0 0,0 1 0 16,9 3 0-16,-9-7 0 0,0 4 0 0,-9-1 0 0,9-3 0 16,0 0 0-16,0 3 0 0,0-3 0 0,-9 0 0 15,5 3 0-15,0 1 0 0,-10-1 0 0,14 5 0 16,-13-5 0-16,13 1 0 0,-17 0 0 0,17-5 0 15,-13 5 0-15,8-4 0 0,1-1 0 0,-5 1 0 0,-4-4 0 16,13 0 0-16,-13 3 0 0,8-3 0 0,-8 0 0 16,0 4 0-16,4-1 0 0,0-3 0 0,-4 4 0 15,0 0 0-15,-4-1 0 0,3-3 0 0,1 0 0 16,-4 0 0-16,8-1 0 0,0-3 8 0,-4 4-8 16,0-8 11-16,8 4-11 0,-3-4 0 0,8 0 0 15,-18 0 0-15,14-4 0 0,-9 4 0 0,-1 0 8 16,1-4-8-16,0 4 10 0,-4-4-10 0,8 0 12 0,0 1-12 15,-4-1 12-15,0 0-12 0,0 0 0 0,4 0-12 16,-4 0 12-16,4 0 0 0,-9 0 0 0,14 0 0 0,-5-3 0 16,0-1 0-16,1 0 0 0,-6-4 0 0,14 4 0 15,-4-3 0-15,0-1 0 0,-1 0 0 0,1 1 0 16,-1-5 0-16,-3 4 0 0,8 5 0 0,-13-5 0 16,13 0 0-16,-5 0 0 0,-4 5 0 0,5-1 0 15,-9 0 0-15,13 0 0 0,-5 0 0 0,1 5 0 16,0-5 0-16,-1 0 0 0,1 0 0 0,-5 0 0 15,9 1 0-15,-13 3 0 0,13-4 0 0,-4 4 0 16,-5-4 0-16,4 4 0 0,1-4 0 0,4 8 0 16,-9-3 0-16,9 3 0 0,0-8 0 0,0 4 0 15,-4-4 0-15,4 8 0 0,-5-8 0 0,5 4 0 16,-4 0 0-16,4 4 0 0,0-7 0 0,0 7 0 0,0-4 0 16,0-4 0-16,-4 0 0 0,4 0 0 0,0 1 0 0,-5-1 0 15,5 8 0-15,0-4 0 0,-8-4 0 0,8 0 0 16,0 8 0-16,0 0 0 0,0-8 0 0,0 1 0 15,0 3 0-15,0 4 0 0,0-8 0 0,0 8 0 16,0-12 0-16,0 8 0 0,0-3 0 0,0 7 8 16,0-8-8-16,0 4 0 0,0-4 8 0,0 8-8 15,0-8 0-15,0 8 8 0,0 0 3 0,0 0 0 16,0 0 0-16,0 0 0 0,0 0 8 0,0 0 1 16,0 0 1-16,-5-8 0 0,5 1-29 0,0 7-7 15,0 0-1-15,0 0 0 0,0 0 16 0,0 0 0 16,0 0 0-16,0 0 0 0,0 0 0 0,0 0 0 15,0 0 0-15,0 0 0 0,0 0 0 0,0 0 0 0,0 0 8 16,0 0-8-16,0 0 0 0,0 0 0 0,0 0 0 16,0 0 0-16,0 0 0 0,0 0 0 0,0 0 0 0,0 0 0 15,0 0 0-15,0 0 0 0,0 0 0 0,0 0 0 16,0 0 0-16,0 0 0 0,0 0 0 0,0 0 0 16,0 0 0-16,0 0 0 0,-9 7 0 0,9-7 0 15,-4 8 0-15,4 4 0 0,-4-4 0 0,-1 3 0 16,1-3 0-16,-1 0 0 0,-3 0 0 0,8-8 0 15,0 12 0-15,0-12 0 0,0 0 0 0,8 7 0 16,-8-7 15-16,0 12-1 0,0 0 0 0,0-12 0 16,0 0-22-16,0 0-5 0,0 8-1 0,0-8 0 15,0 0 14-15,0 0 0 0,0 0 0 0,0 0 0 16,0 0 0-16,0 0 10 0,0 0-10 0,0 0 12 16,-8 0 2-16,8 0 1 0,0 0 0 0,0 0 0 0,-5-4 1 0,1 0 0 15,4 4 0-15,0-12 0 0,-5 8-16 0,5-4 9 16,0 1-9-16,0-1 8 0,5 0-8 0,-1 4 0 15,-4-4 0-15,0 8 0 0,5-8 0 0,-5-3 0 16,0 3 0-16,0 8 0 0,0 0 0 0,13-8 0 16,-9 0 0-16,-4 8 0 0,0 0 0 0,0 0 0 15,0-11 0-15,5-1 0 0,-1 4 0 0,-4 8 0 16,0 0 0-16,0 0 0 0,0 0 0 0,0 0 0 16,0 0 0-16,0 0 0 0,0 0 0 0,0 0 0 15,0 0 0-15,0 0 0 0,0 0 0 0,0 0 0 16,4-4 0-16,-4 4 0 0,14 0 0 0,-14 0 0 15,13 0 0-15,-5 0 0 0,1 0 0 0,0 4 0 16,-9-4 0-16,13 4 0 0,-4 0 0 0,-9-4 0 0,13 4 0 16,-13-4 0-16,9 8 0 0,0-1 0 0,-9-7 0 15,8 4 0-15,-8-4 0 0,0 0 0 0,5 4 0 0,12 4 0 16,-17-8 0-16,0 0 0 0,9 4 0 0,-9-4 0 16,5 4 0-16,-5-4 0 0,0 0 0 0,13 4 0 15,0 0 0-15,-13-4 0 0,0 0 0 0,0 0 8 16,0 0-8-16,9 7 0 0,-9-7 9 0,0 0-9 15,0 0 0-15,0 0 0 0,0 0 0 0,0 0 8 32,0 0-108-32,0 0-22 0,-9 8-4 0</inkml:trace>
        </inkml:traceGroup>
        <inkml:traceGroup>
          <inkml:annotationXML>
            <emma:emma xmlns:emma="http://www.w3.org/2003/04/emma" version="1.0">
              <emma:interpretation id="{1149D2E2-79CB-489E-9D41-4AB443C16DA1}" emma:medium="tactile" emma:mode="ink">
                <msink:context xmlns:msink="http://schemas.microsoft.com/ink/2010/main" type="inkWord" rotatedBoundingBox="22281,11559 22047,12135 21654,11976 21888,11400"/>
              </emma:interpretation>
            </emma:emma>
          </inkml:annotationXML>
          <inkml:trace contextRef="#ctx0" brushRef="#br0" timeOffset="1188.415">66 1781 1101 0,'0'0'31'0,"-8"0"7"0,3-4-30 0,5 4-8 15,0 0 0-15,-9 4 0 0,9-4 62 0,0 0 11 16,-8 4 3-16,3 4 0 0,5-8-52 0,-4 4-9 0,-9 4-3 16,13 0 0-16,0 3 32 0,-5-3 7 0,-4 4 1 0,9-1 0 15,-4 1-16-15,-9 0-2 0,13 0-1 0,-4-1 0 16,-5-3-3-16,4 4-1 0,-3-4 0 0,-1 3 0 16,0 1-17-16,5 4-3 0,-1-5-1 0,1 5 0 15,0-1 15-15,-10 5 2 0,6-1 1 0,-10 1 0 16,0-1 8-16,14 1 2 0,0-1 0 15,-5 1 0-15,-4-4-8 0,4-1-2 0,5-3 0 0,-1 3 0 16,1-3 2-16,4-4 0 0,0-8 0 0,0 8 0 16,4-4-9-16,-4-4-2 0,0 0 0 0,0 0 0 15,0 0 9-15,0 0 2 0,0 0 0 0,0-8 0 16,0-4-4-16,5 0 0 0,-1-3 0 0,0 3 0 16,-4-7-24-16,5 3 0 0,-5-3 0 0,13 3 0 15,-9-4-32 1,5 1-12-16,-5-1-3 0,-4 1 0 0,0-4-10 0,9 3-3 15,-4 1 0-15,-1-1 0 0,-4 1 72 0,9-1 15 0,-9 1 2 0,4-1 1 16,9 1-30-16,-13-1 0 0,14 4 0 0,-10 5 0 0,5-5 0 16,-5 4 0-16,9 5 0 0,-8-5 0 0,-1 0 0 0,0 4 0 15,1 5 8-15,-5 3-8 16,0 0-29-16,0 0-12 0,9-8-3 0,-9 8 0 16,0 0 52-16,0 0 9 0,0 0 3 0,0 0 0 0,0 0-7 0,0 0-1 15,0 0 0-15,4 0 0 0,9-4 9 0,-13 4 2 16,0 0 0-16,13-4 0 0,-8 4-23 0,8-4 0 15,-13 4 0-15,0 0 0 0,13-4 0 0,-9 4 0 16,10 0 0-16,-1 0 0 0,-13 0 0 0,13 0 0 16,0 4 0-16,-4 0 8 0,4-4 3 0,-4 8 1 0,-5-4 0 15,9 3 0-15,-4 1-4 0,0-4 0 0,4 4 0 16,-13-8 0-16,9 8-8 0,0-4 0 0,-9-4 0 0,13 7 0 16,-13-7 0-16,13 4 8 0,-4 0-8 0,-9-4 8 15,0 0 0-15,8 0 0 0,10 0 0 0,-5 0 0 16,-4 0 20-16,-5 4 3 0,14-4 1 0,-18 0 0 15,9 4-32-15,-5 0 0 0,9 0 0 0,0 0 0 16,-8-4 12-16,3 4-3 0,-3 0-1 0,-5-4 0 16,0 0-8-16,17 0 0 0,-17 0 9 0,0 0-9 15,0 0 12-15,0 0-3 0,0 0 0 0,0 0 0 16,0 0 4-16,0 0 1 0,-4-8 0 0,4 8 0 16,0 0-26-16,0 0-4 0,0-8-2 0,-4 0-1124 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6T13:24:14.8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21B7BD-FE23-4213-B45A-190F2FB26FC2}" emma:medium="tactile" emma:mode="ink">
          <msink:context xmlns:msink="http://schemas.microsoft.com/ink/2010/main" type="writingRegion" rotatedBoundingBox="21511,9751 22617,9751 22617,10964 21511,10964"/>
        </emma:interpretation>
      </emma:emma>
    </inkml:annotationXML>
    <inkml:traceGroup>
      <inkml:annotationXML>
        <emma:emma xmlns:emma="http://www.w3.org/2003/04/emma" version="1.0">
          <emma:interpretation id="{0D6F2B79-85BA-4164-B508-3EEAA9332A31}" emma:medium="tactile" emma:mode="ink">
            <msink:context xmlns:msink="http://schemas.microsoft.com/ink/2010/main" type="paragraph" rotatedBoundingBox="21511,9751 22617,9751 22617,10964 21511,10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30064F-DBF2-4588-AC29-ED10DD0AEAEA}" emma:medium="tactile" emma:mode="ink">
              <msink:context xmlns:msink="http://schemas.microsoft.com/ink/2010/main" type="line" rotatedBoundingBox="21511,9751 22617,9751 22617,10964 21511,10964"/>
            </emma:interpretation>
          </emma:emma>
        </inkml:annotationXML>
        <inkml:traceGroup>
          <inkml:annotationXML>
            <emma:emma xmlns:emma="http://www.w3.org/2003/04/emma" version="1.0">
              <emma:interpretation id="{9C7045AA-2E2F-4CD5-8A1B-2BFD7DAD7AFD}" emma:medium="tactile" emma:mode="ink">
                <msink:context xmlns:msink="http://schemas.microsoft.com/ink/2010/main" type="inkWord" rotatedBoundingBox="21511,9751 22617,9751 22617,10964 21511,10964"/>
              </emma:interpretation>
            </emma:emma>
          </inkml:annotationXML>
          <inkml:trace contextRef="#ctx0" brushRef="#br0">1092 36 1105 0,'0'0'24'0,"0"0"4"0,0 0 2 0,0 0 2 0,5-8-32 0,-5 8 0 0,0 0 0 0,4-4 0 16,-4 4 32-16,0 0-1 0,5-4 0 0,-5-4 0 16,0 8 16-16,0 0 3 0,0 0 1 0,0 0 0 15,-9-4 12-15,9 0 2 0,-5 0 1 0,5 4 0 16,0 0-6-16,0 0 0 0,-4 0-1 0,4 0 0 16,0 0-31-16,0 0-5 0,-4 4-2 0,4-4 0 15,-9 4-10-15,-4 4-3 0,13-4 0 0,-5 4 0 16,-8 0 10-16,9-1 2 0,-5 1 0 0,5 0 0 15,-5 0-20-15,0 3 0 0,0 1 0 0,1-4 0 16,-1 0 0-16,-4 3 0 0,-5 1 0 0,1 4 0 16,-1-5 0-16,-4 5 0 0,9-4 0 0,0 7 0 0,-9-3 0 15,4 3-16-15,-4-3 4 0,14 3 0 0,-14 1 12 16,8 3 0-16,-3-3 0 0,4-1 0 0,0 1 0 0,-5-1 0 16,9 5 0-16,-4-5 0 0,0 1 0 0,0-1 0 15,0 1 0-15,-1-1 0 0,6-3 0 0,-6 3 0 16,1-3 0-16,0 3 0 0,-4-3 0 0,-1 0 16 15,5-1-3-15,0 1-1 0,0-1-12 0,-1 1 0 16,1-4 0-16,0-1 0 0,-4 1-10 0,12-4 2 16,-4 0 0-16,-4 3 0 0,9-3 8 0,-9 4 14 15,8 0-3-15,-4 3-1 0,5-3-10 0,-9 4 0 16,0-5 0-16,8 9 0 0,1-9 0 0,0 5 0 0,-5-4 0 0,0-1 0 16,0 1 44-16,5-4 6 0,0 4 2 0,-10-1 0 31,1 1-93-31,13-12-19 0,-9 8-3 0,1 4-1 0,3-1 103 0,-4-3 20 0,1 4 4 15,-1-4 1 1,-4-1-101-16,4 5-20 0,9-12-4 0,-9 4-1 0,0 8 51 0,1-8 11 0,8-4 0 0,0 0 0 16,-9 7 0-16,9-7 0 0,0 0 8 0,0 0-8 15,0 0 0-15,0 0 0 0,0 0 8 0,0 0-8 16,0 0 8-16,0 0-8 0,-9 0 11 0,9 0-11 16,-9 4 8-16,9-4-8 0,0 0 0 0,0 0 0 15,-13 4 0-15,13-4 0 0,0 0 0 0,-4 0 0 16,-5 0 0-16,9 0 0 0,0 0 0 0,0 0 0 15,0 0 0-15,0-8 0 0,0 1 0 0,0 7 0 16,0 0 13-16,4-12-4 0,1 4-1 0,-1-4 0 16,-4 5-8-16,0 7 12 0,9-16-12 0,-5 4 12 15,-4 1-12-15,0 11 0 0,5-16 0 0,-5 0 8 0,0 1-8 16,-5-1 0-16,5 1 0 0,0 3 8 0,0 4-8 16,0-4 0-16,0 5 0 0,-4-1 0 0,4 8 0 15,0 0 0-15,0 0 0 0,0 0 8 0,0 0-8 0,-9 4 8 16,9-4-8-16,0 11 8 0,-9-3-8 0,5 8 0 15,4-8 0-15,-4 7 0 0,-5-3 0 0,0 0 0 16,0 3 0-16,9-3 0 0,-8 7 0 0,-1-3-11 16,-4 0 11-16,8-1-8 0,-4 1 8 0,-4-1 0 15,5 5 0-15,-1-8 0 0,9 3 0 0,-5-3 8 16,-3 3-8-16,3 1 11 0,1 0-11 0,-5-5 0 0,9 1 0 16,0-12 8-16,0 0-8 0,9 12 0 0,-5-4 0 0,-4-8 0 15,0 0 10-15,13 7 0 0,-8-7 0 16,12 0 0-16,-4 0 13 0,1-7 2 0,3-1 1 0,-4 0 0 15,14-4-3-15,-10 1-1 0,1-1 0 16,-5-4 0-16,13 5-22 0,-13-5 9 0,-8 0-9 0,12 1 0 16,-4 3 0-16,5-4 0 0,-5 5 0 0,-4-1 0 15,4 0 0-15,-4 5 0 0,4-5-10 0,0 4 10 32,0-4-105-32,1 5-14 0,-1 3-2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6T10:15:42.931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641-308 1620 0,'0'0'36'0,"0"0"7"0,0 0 1 0,0 0 1 16,4-8-36-16,-4 0-9 0,5-4 0 0,-1 5 0 16,-8-1 102-16,4 8 18 0,0 0 4 0,0-12 1 0,-5 0-58 0,1 5-12 15,0-5-3-15,4 12 0 0,0-8-52 0,0 8 0 16,0-12-8-16,4 5 0 0,-4-5 8 0,4 8 0 15,5-8 0-15,-9 4 0 0,5 1 0 0,-1 3 0 16,5-8 0-16,-1 12-8 0,1-4 8 0,-9 4 14 16,0 0-3-16,13-4-1 0,1 0-19 0,-14 4-4 15,0 0-1-15,0 0 0 0,8 4 22 0,1 4 5 16,-9-8 1-16,5 8 0 0,-5-8-14 0,4 8 0 16,0-1 0-16,-4 9 0 0,5-4-12 0,-1 7-6 15,0 1-1-15,1 3 0 0,-1-3 19 0,1-1 0 16,-1 1-8-16,-4-1 8 0,4 1-8 0,1-1 8 0,-10 1-12 15,1-1 12-15,0 1-10 0,-1-5 10 0,-4 5-8 0,1-5 8 16,-1 5 0-16,0-5 0 0,-4-3 0 0,4 4 0 16,-4-5 0-16,4 1 0 0,0 0 0 0,5 0 0 15,-5-5 0-15,5 1 0 0,4-8 0 0,0 0 0 16,0 0 0-16,0 0 0 0,0 0 0 0,0 0 0 16,9 0 11-16,4 0-3 0,-4 0 0 0,4-4 0 15,0 0-17-15,0-3-4 0,5 3-1 0,-5-4 0 16,0 0 22-16,5 4 4 0,3-4 0 0,-3 4 1 15,0-3-13-15,4 3 0 0,-5 0 8 0,1 0-8 16,-1 0 0-16,1 4 0 0,4-4 0 0,-5 4 0 16,1-4 11-16,-5 0 5 0,0 4 2 0,0 0 0 15,-4 0-29-15,-9 0-5 0,13-4-2 0,-4 4 0 16,0 0-7-16,-9 0-2 16,0 0 0-16,0 0 0 0</inkml:trace>
  <inkml:trace contextRef="#ctx0" brushRef="#br0" timeOffset="-777.062">79 242 982 0,'0'0'21'0,"0"0"5"0,-4-8 1 0,4 0 1 0,-4 0-28 0,4 4 0 0,-9-4 0 0,4 1 0 15,5 7 49-15,-4-4 4 0,-5-4 1 0,5 4 0 16,-5 0 16-16,9 4 3 0,-4-4 1 0,-5-4 0 16,5 5-4-16,4 3-1 0,-5-4 0 0,5 4 0 15,-9-8 0-15,9 8 0 0,0-8 0 0,0 0 0 16,0 8-10-16,5-11-3 0,4 3 0 0,-1 0 0 16,6-4-12-16,3 1-2 0,1-1-1 0,-1 4 0 15,1-4-17-15,-1 5-3 0,1-1-1 0,-1 0 0 16,1 0-20-16,-1 0 0 0,1 4 0 0,0 1 8 15,4-1-8-15,-5 0 0 0,5 4 0 0,0 4 0 16,-5-4 0-16,5 4 0 0,0-1 0 0,5 1 0 16,-5 4 0-16,0 0 0 0,-5 0 0 0,-4 0-8 15,5-1 8-15,-5 1 0 0,-4 0 0 0,0 4-8 0,-1-5 8 0,1 5 0 16,-5 0 0-16,-4 0-8 0,0 3 8 0,-4-3 0 16,4 3 0-16,-4 1 0 0,-5-4 0 0,0 7 0 15,0-3 0-15,1-1 0 0,-1 5 0 0,-4-4 8 16,0 3-8-16,4-3 0 0,-4-1 0 0,4 1 0 15,-4-1 0-15,4-3 0 0,0 0 0 0,0 0 0 16,1-5 0-16,3-3 0 0,5-4 0 0,0 0 0 16,0 0 0-16,0 0 0 0,0 0 0 0,0 0 0 15,0 0 0-15,0 0 0 0,0 0 0 0,0 0 0 16,0 0 0-16,13 0 0 0,0 0 0 0,1-4 0 16,3 4 0-16,-4-4 0 0,1 1 0 0,-1 3 0 0,4-4 0 15,-4 4-8-15,1 0 8 0,3 0 0 0,-4 0 0 16,5 4-8-16,-5-1-5 0,5 5-1 0,-5 4 0 15,4-4 0 1,-4 3-16-16,1 1-3 0,-1 4-1 0,0-1 0 0,0 1 20 0,0 0 4 16,0-1 1-16,-4 5 0 0,0-5 9 0,-5 5 0 0,1-1 0 0,-5-3-8 15,-5 3 8-15,5-3 0 0,-4 3 0 0,-5-3 0 16,5 0 0-16,-5-1 8 0,0-3-8 0,0 0 11 16,-4 3 17-16,4-3 3 0,1-4 1 0,-5 3 0 15,-1-3 0-15,6 0 0 0,-6 0 0 0,1-4 0 16,0 0 6-16,-4 0 2 0,-1-4 0 0,0 0 0 15,1 0-28-15,-5 0-12 0,0 0 10 0,0 0-10 16,-4-4 0-16,4 4-15 0,0-4 2 0,0 4 0 16,4-4-70-1,5 0-13-15,0 4-4 0</inkml:trace>
  <inkml:trace contextRef="#ctx0" brushRef="#br0" timeOffset="-1544.103">115 242 1191 0,'0'0'26'0,"0"0"6"0,0-8 0 0,0 8 2 0,0 0-34 0,0-8 0 0,0 8 0 0,0-8 0 15,0 8 88-15,0 0 12 0,0 0 1 0,0 0 1 16,0 0-79-16,0 0-23 0,0 0 9 0,0 0-9 15,0 0 0-15,0 0 0 0,0 0 0 0,8 8 0 16,1 0 0-16,0 0 0 0,0 3 0 0,4 5 0 16,0-4 0-16,0 7 11 0,-4 1-1 0,4 3 0 15,0 0 2-15,0 5 0 0,1-5 0 0,-1 4 0 16,-5 1-12-16,6 3 12 0,-6-4-12 0,-3 0 12 16,4 1-1-16,-1-5 0 0,1 1 0 0,-5-5 0 15,5 1-11-15,-4-1 8 0,-1-3-8 0,0-1 8 16,1-3-8-16,-5 0 10 0,0-5-10 0,0-7 10 15,0 12-10-15,0-12 0 0,0 0 0 0,0 0 8 16,-9 4-50-16,5 0-10 16,4-4-3-16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0:49.34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F6D3D3-062A-4011-B44A-D8714CCAAA6A}" emma:medium="tactile" emma:mode="ink">
          <msink:context xmlns:msink="http://schemas.microsoft.com/ink/2010/main" type="inkDrawing" rotatedBoundingBox="11433,14250 18487,14012 18518,14938 11465,15176" shapeName="Other"/>
        </emma:interpretation>
      </emma:emma>
    </inkml:annotationXML>
    <inkml:trace contextRef="#ctx0" brushRef="#br0">0 190,'0'0,"0"0,0 0,0 0,0 0,0 0,0 0,0 0,0 0,0 0,0 0,0 0,0 0,0 0,0 0,0 48,0-34,0-1,0-4,0 13,0 9,0 8,0-17,0-13,0 13,0-4,0-9,0 4,0 4,0-3,94-5,-86 8,8 1,-9 4,1 4,0-8,8 8,-8-12,7 8,9 0,7-9,1 5,-9-9,1-9,-1 13,1-9,-1 1,1-5,7 4,1 0,7-4,8 9,-8 0,-15-5,7 1,-7-1,-1-4,1 0,7 0,40 0,-32 0,16 0,-8 0,0-53,8 40,15 4,-7-8,-16 17,-15-9,-1-9,-7 18,-1-9,8 9,17-4,-1 4,0 0,8 0,-16 0,0 0,-8-9,9 5,-9-5,16-4,-8 4,-7-4,-9 8,-7 5,7-13,1 13,-8-4,7-1,9 5,7-4,0-1,8 5,0 0,-8-4,9 4,6-5,9 1,-8 4,-16-9,-15 9,-1-4,1 4,-16-5,15 5,1 0,-8 0,-1 0,17 0,-9 0,16 0,8 0,-15 0,-1 0,1 62,-9-44,-15-1,8 1,-1-5,9 9,-8-4,-1-5,17 14,-9-1,-7-4,0 5,-9-5,1 4,0 5,0-9,8-13,-16 9,0-10,7 6,-7-5,0-5,0 5,8-9,-8 9,0-9,0 0,0 8,0 1,0-9,0 0,0 0,0 0,0 0,0 0,0 0,0 0,8 0,0 0,0-66,0 48,0-8,-1 13,9-1,-16-3,8-10,0 5,7-9,1 9,39 14,-8-6,0 10,0-14,-15 5,15 0,8-9,15 13,-15-18,-8 14,0-4,-23 8,15 0,16-4,16 4,7-4,-7 4,7 0,-31 0,8 0,16 9,-24 0,0-13,8 13,0 0,23 0,1 0,-9 0,1 0,-24-4,0 4,0 0,-8 0,-7 0,15 0,8 0,7 0,9 0,-8 0,15 0,-39 0,9 0,-9 0,-8 0,1 0,-1 0,-15 0,-1 48,9-39,7 0,-7 4,31-8,-8 12,8-4,0-13,-16 9,8-9,8 5,-8-5,8 4,-24 0,1-4,-9 0,8 0,-7 0,7 0,16 0,0 0,1 0,-1 0,-8 0,-8-52,1 52,23-5,-16-4,-16 0,-7-8,8 8,-9 0,-7-8,8 3,15 14,-31-22,0 5,16-1,-16 9,16-4,-9 4,1 0,-8-8,8-14,-8 0,0 9,8-5,-8-8,0 0,0-5,0 5,0 13,0 0,0 4,0 9,0 0,0 5,0 0,0-5,0 0,0 9,0 0,0 0,0 0,0-4,0 4,0-5,0 5,0 0,0 0,0 0,0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3:02.81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EC7876-54CA-4378-B49D-70869CC9C3BA}" emma:medium="tactile" emma:mode="ink">
          <msink:context xmlns:msink="http://schemas.microsoft.com/ink/2010/main" type="writingRegion" rotatedBoundingBox="7192,14928 9440,14928 9440,16013 7192,16013"/>
        </emma:interpretation>
      </emma:emma>
    </inkml:annotationXML>
    <inkml:traceGroup>
      <inkml:annotationXML>
        <emma:emma xmlns:emma="http://www.w3.org/2003/04/emma" version="1.0">
          <emma:interpretation id="{7797C549-5C9B-4801-991D-29FC8B55DD87}" emma:medium="tactile" emma:mode="ink">
            <msink:context xmlns:msink="http://schemas.microsoft.com/ink/2010/main" type="paragraph" rotatedBoundingBox="7192,14928 9440,14928 9440,16013 7192,16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E25D20-0371-4F11-A271-6213968E9B5A}" emma:medium="tactile" emma:mode="ink">
              <msink:context xmlns:msink="http://schemas.microsoft.com/ink/2010/main" type="line" rotatedBoundingBox="7192,14928 9440,14928 9440,16013 7192,16013"/>
            </emma:interpretation>
          </emma:emma>
        </inkml:annotationXML>
        <inkml:traceGroup>
          <inkml:annotationXML>
            <emma:emma xmlns:emma="http://www.w3.org/2003/04/emma" version="1.0">
              <emma:interpretation id="{3B2478D9-96B9-4F45-B375-16D4E5E0EB37}" emma:medium="tactile" emma:mode="ink">
                <msink:context xmlns:msink="http://schemas.microsoft.com/ink/2010/main" type="inkWord" rotatedBoundingBox="7192,14928 9440,14928 9440,16013 7192,16013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¢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2288 5,'0'0,"0"0,0 0,0 0,0 0,0 0,0 0,0 0,0 0,0 0,0 0,0 0,0 0,-130 0,95 0,12 0,-24 0,23 0,-23 0,12 0,-1 0,1 93,12-67,-13 14,-46 6,-1-13,1 0,11-6,13-7,-13 13,12-7,-58 7,46 27,12-20,0-7,0 0,24-13,0 13,-24-27,0 14,0-7,-35 7,12-13,-12 0,23 6,12 0,24-6,-12 12,23-5,1-14,-1 13,12-13,1 0,-1 0,0 0,12 0,0 0,0 0,-12 0,12 0,0 0,0 0,0 0,0 0,0 0,0 0,0-93,177 60,-142-46,36-1,-12 27,-24 7,12 13,-23 7,-1-1,12-6,24-13,0-1,0 8,-24 6,0 13,-11-7,-24 21,0 6,0-13,0 13,0 0,0 0,0 0,0 0,0 0,0 0,0 0,0 79,-141-33,82-6,0 0,0-7,24 6,-12-12,0 6,12 7,-24-1,0 41,12-34,0-6,11-20,13 13,-1-7,13-19,-1-7,12 6,-12 8,12-8,-12 1,12-7,0 0,0 6,0 1,0-7,0 0,0 7,0-7,0 13,0-13,0 0,0 0,0 7,0-7,0 0,0 13,0 0,130-6,-71 19,-1-6,13 13,0-20,-1 14,-23-7,24-20,-24 0,12 0,0 0,-12 0,-12 0,-11 0,11 19,-23-19,11 7,24 0,-11 6,11 7,-12-14,-12-6,-11 7,-12-7,12 0,0 0,-12 0,0 0,0 0,0 0,0 0,0 46,0-46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0:49.34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0 190,'0'0,"0"0,0 0,0 0,0 0,0 0,0 0,0 0,0 0,0 0,0 0,0 0,0 0,0 0,0 0,0 48,0-34,0-1,0-4,0 13,0 9,0 8,0-17,0-13,0 13,0-4,0-9,0 4,0 4,0-3,94-5,-86 8,8 1,-9 4,1 4,0-8,8 8,-8-12,7 8,9 0,7-9,1 5,-9-9,1-9,-1 13,1-9,-1 1,1-5,7 4,1 0,7-4,8 9,-8 0,-15-5,7 1,-7-1,-1-4,1 0,7 0,40 0,-32 0,16 0,-8 0,0-53,8 40,15 4,-7-8,-16 17,-15-9,-1-9,-7 18,-1-9,8 9,17-4,-1 4,0 0,8 0,-16 0,0 0,-8-9,9 5,-9-5,16-4,-8 4,-7-4,-9 8,-7 5,7-13,1 13,-8-4,7-1,9 5,7-4,0-1,8 5,0 0,-8-4,9 4,6-5,9 1,-8 4,-16-9,-15 9,-1-4,1 4,-16-5,15 5,1 0,-8 0,-1 0,17 0,-9 0,16 0,8 0,-15 0,-1 0,1 62,-9-44,-15-1,8 1,-1-5,9 9,-8-4,-1-5,17 14,-9-1,-7-4,0 5,-9-5,1 4,0 5,0-9,8-13,-16 9,0-10,7 6,-7-5,0-5,0 5,8-9,-8 9,0-9,0 0,0 8,0 1,0-9,0 0,0 0,0 0,0 0,0 0,0 0,0 0,8 0,0 0,0-66,0 48,0-8,-1 13,9-1,-16-3,8-10,0 5,7-9,1 9,39 14,-8-6,0 10,0-14,-15 5,15 0,8-9,15 13,-15-18,-8 14,0-4,-23 8,15 0,16-4,16 4,7-4,-7 4,7 0,-31 0,8 0,16 9,-24 0,0-13,8 13,0 0,23 0,1 0,-9 0,1 0,-24-4,0 4,0 0,-8 0,-7 0,15 0,8 0,7 0,9 0,-8 0,15 0,-39 0,9 0,-9 0,-8 0,1 0,-1 0,-15 0,-1 48,9-39,7 0,-7 4,31-8,-8 12,8-4,0-13,-16 9,8-9,8 5,-8-5,8 4,-24 0,1-4,-9 0,8 0,-7 0,7 0,16 0,0 0,1 0,-1 0,-8 0,-8-52,1 52,23-5,-16-4,-16 0,-7-8,8 8,-9 0,-7-8,8 3,15 14,-31-22,0 5,16-1,-16 9,16-4,-9 4,1 0,-8-8,8-14,-8 0,0 9,8-5,-8-8,0 0,0-5,0 5,0 13,0 0,0 4,0 9,0 0,0 5,0 0,0-5,0 0,0 9,0 0,0 0,0 0,0-4,0 4,0-5,0 5,0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3:02.81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2288 5,'0'0,"0"0,0 0,0 0,0 0,0 0,0 0,0 0,0 0,0 0,0 0,0 0,0 0,-130 0,95 0,12 0,-24 0,23 0,-23 0,12 0,-1 0,1 93,12-67,-13 14,-46 6,-1-13,1 0,11-6,13-7,-13 13,12-7,-58 7,46 27,12-20,0-7,0 0,24-13,0 13,-24-27,0 14,0-7,-35 7,12-13,-12 0,23 6,12 0,24-6,-12 12,23-5,1-14,-1 13,12-13,1 0,-1 0,0 0,12 0,0 0,0 0,-12 0,12 0,0 0,0 0,0 0,0 0,0 0,0 0,0-93,177 60,-142-46,36-1,-12 27,-24 7,12 13,-23 7,-1-1,12-6,24-13,0-1,0 8,-24 6,0 13,-11-7,-24 21,0 6,0-13,0 13,0 0,0 0,0 0,0 0,0 0,0 0,0 0,0 79,-141-33,82-6,0 0,0-7,24 6,-12-12,0 6,12 7,-24-1,0 41,12-34,0-6,11-20,13 13,-1-7,13-19,-1-7,12 6,-12 8,12-8,-12 1,12-7,0 0,0 6,0 1,0-7,0 0,0 7,0-7,0 13,0-13,0 0,0 0,0 7,0-7,0 0,0 13,0 0,130-6,-71 19,-1-6,13 13,0-20,-1 14,-23-7,24-20,-24 0,12 0,0 0,-12 0,-12 0,-11 0,11 19,-23-19,11 7,24 0,-11 6,11 7,-12-14,-12-6,-11 7,-12-7,12 0,0 0,-12 0,0 0,0 0,0 0,0 0,0 46,0-46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3:02.81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D8C368-2524-40D3-93C0-AA0146260828}" emma:medium="tactile" emma:mode="ink">
          <msink:context xmlns:msink="http://schemas.microsoft.com/ink/2010/main" type="inkDrawing" rotatedBoundingBox="7042,6607 9294,5805 9658,6827 7405,7629" semanticType="callout" shapeName="Other">
            <msink:sourceLink direction="with" ref="{335BBD6F-C3C0-4DFA-B827-0AF995E00566}"/>
          </msink:context>
        </emma:interpretation>
      </emma:emma>
    </inkml:annotationXML>
    <inkml:trace contextRef="#ctx0" brushRef="#br0">2288 5,'0'0,"0"0,0 0,0 0,0 0,0 0,0 0,0 0,0 0,0 0,0 0,0 0,0 0,-130 0,95 0,12 0,-24 0,23 0,-23 0,12 0,-1 0,1 93,12-67,-13 14,-46 6,-1-13,1 0,11-6,13-7,-13 13,12-7,-58 7,46 27,12-20,0-7,0 0,24-13,0 13,-24-27,0 14,0-7,-35 7,12-13,-12 0,23 6,12 0,24-6,-12 12,23-5,1-14,-1 13,12-13,1 0,-1 0,0 0,12 0,0 0,0 0,-12 0,12 0,0 0,0 0,0 0,0 0,0 0,0 0,0-93,177 60,-142-46,36-1,-12 27,-24 7,12 13,-23 7,-1-1,12-6,24-13,0-1,0 8,-24 6,0 13,-11-7,-24 21,0 6,0-13,0 13,0 0,0 0,0 0,0 0,0 0,0 0,0 0,0 79,-141-33,82-6,0 0,0-7,24 6,-12-12,0 6,12 7,-24-1,0 41,12-34,0-6,11-20,13 13,-1-7,13-19,-1-7,12 6,-12 8,12-8,-12 1,12-7,0 0,0 6,0 1,0-7,0 0,0 7,0-7,0 13,0-13,0 0,0 0,0 7,0-7,0 0,0 13,0 0,130-6,-71 19,-1-6,13 13,0-20,-1 14,-23-7,24-20,-24 0,12 0,0 0,-12 0,-12 0,-11 0,11 19,-23-19,11 7,24 0,-11 6,11 7,-12-14,-12-6,-11 7,-12-7,12 0,0 0,-12 0,0 0,0 0,0 0,0 0,0 46,0-46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3:50:49.34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8.78571" units="1/cm"/>
          <inkml:channelProperty channel="Y" name="resolution" value="48" units="1/cm"/>
        </inkml:channelProperties>
      </inkml:inkSource>
      <inkml:timestamp xml:id="ts1" timeString="2015-03-24T14:12:58.823"/>
    </inkml:context>
  </inkml:definitions>
  <inkml:traceGroup>
    <inkml:annotationXML>
      <emma:emma xmlns:emma="http://www.w3.org/2003/04/emma" version="1.0">
        <emma:interpretation id="{501E0EE7-78A9-43B9-BC55-E0C47C4488AA}" emma:medium="tactile" emma:mode="ink">
          <msink:context xmlns:msink="http://schemas.microsoft.com/ink/2010/main" type="writingRegion" rotatedBoundingBox="11433,5537 18487,5297 18518,6224 11465,6464"/>
        </emma:interpretation>
      </emma:emma>
    </inkml:annotationXML>
    <inkml:traceGroup>
      <inkml:annotationXML>
        <emma:emma xmlns:emma="http://www.w3.org/2003/04/emma" version="1.0">
          <emma:interpretation id="{717ADB18-6592-4B91-8BFE-39BA0C28629F}" emma:medium="tactile" emma:mode="ink">
            <msink:context xmlns:msink="http://schemas.microsoft.com/ink/2010/main" type="paragraph" rotatedBoundingBox="11433,5537 18487,5297 18518,6224 11465,6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B26BA-CC7E-4110-B1FE-D3B9D34933EE}" emma:medium="tactile" emma:mode="ink">
              <msink:context xmlns:msink="http://schemas.microsoft.com/ink/2010/main" type="line" rotatedBoundingBox="11433,5537 18487,5297 18518,6224 11465,6464"/>
            </emma:interpretation>
          </emma:emma>
        </inkml:annotationXML>
        <inkml:traceGroup>
          <inkml:annotationXML>
            <emma:emma xmlns:emma="http://www.w3.org/2003/04/emma" version="1.0">
              <emma:interpretation id="{335BBD6F-C3C0-4DFA-B827-0AF995E00566}" emma:medium="tactile" emma:mode="ink">
                <msink:context xmlns:msink="http://schemas.microsoft.com/ink/2010/main" type="inkWord" rotatedBoundingBox="11433,5537 18487,5297 18518,6224 11465,6464">
                  <msink:destinationLink direction="with" ref="{E4D8C368-2524-40D3-93C0-AA0146260828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in.</emma:literal>
                </emma:interpretation>
                <emma:interpretation id="interp2" emma:lang="en-US" emma:confidence="0">
                  <emma:literal>on.</emma:literal>
                </emma:interpretation>
                <emma:interpretation id="interp3" emma:lang="en-US" emma:confidence="0">
                  <emma:literal>an.</emma:literal>
                </emma:interpretation>
                <emma:interpretation id="interp4" emma:lang="en-US" emma:confidence="0">
                  <emma:literal>wine</emma:literal>
                </emma:interpretation>
              </emma:one-of>
            </emma:emma>
          </inkml:annotationXML>
          <inkml:trace contextRef="#ctx0" brushRef="#br0">0 190,'0'0,"0"0,0 0,0 0,0 0,0 0,0 0,0 0,0 0,0 0,0 0,0 0,0 0,0 0,0 0,0 48,0-34,0-1,0-4,0 13,0 9,0 8,0-17,0-13,0 13,0-4,0-9,0 4,0 4,0-3,70-5,-64 8,5 1,-5 4,0 4,0-8,5 8,-5-12,6 8,5 0,6-9,1 5,-7-9,1-9,-1 13,0-9,1 1,-1-5,7 4,-1 0,6-4,6 9,-6 0,-12-5,7 1,-7-1,1-4,-1 0,6 0,30 0,-24 0,12 0,-7 0,1-53,6 40,11 4,-5-8,-12 17,-12-9,0-9,-5 18,-1-9,7 9,10-4,1 4,0 0,6 0,-12 0,0 0,-6-9,6 5,-5-5,11-4,-6 4,-6-4,-6 8,-5 5,6-13,-1 13,-5-4,5-1,6 5,6-4,1-1,4 5,1 0,-6-4,6 4,6-5,6 1,-7 4,-11-9,-11 9,-1-4,1 4,-12-5,11 5,0 0,-5 0,0 0,11 0,-6 0,13 0,4 0,-10 0,-1 0,0 62,-5-44,-12-1,5 1,1-5,5 9,-5-4,-1-5,13 14,-7-1,-5-4,-1 5,-5-5,0 4,0 5,0-9,5-13,-11 9,0-10,6 6,-6-5,0-5,0 5,6-9,-6 9,0-9,0 0,0 8,0 1,0-9,0 0,0 0,0 0,0 0,0 0,0 0,0 0,6 0,0 0,-1-66,1 48,0-8,0 13,6-1,-12-3,5-10,1 5,6-9,-1 9,30 14,-6-6,0 10,0-14,-12 5,12 0,6-9,11 13,-11-18,-6 14,0-4,-18 8,12 0,12-4,11 4,6-4,-5 4,5 0,-23 0,6 0,11 9,-17 0,0-13,5 13,1 0,17 0,1 0,-7 0,0 0,-17-4,0 4,0 0,-6 0,-6 0,12 0,6 0,5 0,7 0,-7 0,13 0,-30 0,6 0,-6 0,-6 0,0 0,0 0,-11 0,0 48,5-39,6 0,-5 4,23-8,-7 12,7-4,0-13,-12 9,6-9,6 5,-6-5,5 4,-16 0,-1-4,-6 0,7 0,-7 0,6 0,12 0,0 0,0 0,0 0,-6 0,-6-52,0 52,18-5,-12-4,-11 0,-7-8,7 8,-7 0,-5-8,6 3,11 14,-23-22,0 5,12-1,-12 9,11-4,-5 4,0 0,-6-8,6-14,-6 0,0 9,6-5,-6-8,0 0,0-5,0 5,0 13,0 0,0 4,0 9,0 0,0 5,0 0,0-5,0 0,0 9,0 0,0 0,0 0,0-4,0 4,0-5,0 5,0 0,0 0,0 0,0 0</inkml:trace>
          <inkml:trace contextRef="#ctx1" brushRef="#br0">381 756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48.36957" units="1/cm"/>
          <inkml:channelProperty channel="Y" name="resolution" value="264.19354" units="1/cm"/>
        </inkml:channelProperties>
      </inkml:inkSource>
      <inkml:timestamp xml:id="ts0" timeString="2015-03-24T14:14:43.89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2288 5,'0'0,"0"0,0 0,0 0,0 0,0 0,0 0,0 0,0 0,0 0,0 0,0 0,0 0,-130 0,95 0,12 0,-24 0,23 0,-23 0,12 0,-1 0,1 93,12-67,-13 14,-46 6,-1-13,1 0,11-6,13-7,-13 13,12-7,-58 7,46 27,12-20,0-7,0 0,24-13,0 13,-24-27,0 14,0-7,-35 7,12-13,-12 0,23 6,12 0,24-6,-12 12,23-5,1-14,-1 13,12-13,1 0,-1 0,0 0,12 0,0 0,0 0,-12 0,12 0,0 0,0 0,0 0,0 0,0 0,0 0,0-93,177 60,-142-46,36-1,-12 27,-24 7,12 13,-23 7,-1-1,12-6,24-13,0-1,0 8,-24 6,0 13,-11-7,-24 21,0 6,0-13,0 13,0 0,0 0,0 0,0 0,0 0,0 0,0 0,0 79,-141-33,82-6,0 0,0-7,24 6,-12-12,0 6,12 7,-24-1,0 41,12-34,0-6,11-20,13 13,-1-7,13-19,-1-7,12 6,-12 8,12-8,-12 1,12-7,0 0,0 6,0 1,0-7,0 0,0 7,0-7,0 13,0-13,0 0,0 0,0 7,0-7,0 0,0 13,0 0,130-6,-71 19,-1-6,13 13,0-20,-1 14,-23-7,24-20,-24 0,12 0,0 0,-12 0,-12 0,-11 0,11 19,-23-19,11 7,24 0,-11 6,11 7,-12-14,-12-6,-11 7,-12-7,12 0,0 0,-12 0,0 0,0 0,0 0,0 0,0 46,0-46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5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9938"/>
            <a:ext cx="68167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1442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107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5" y="9721107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E7D97A6-0F4A-495E-8CF1-7AC27B20E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73AE62-3FDD-4B67-8726-181D96DB78B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58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32DC49E-2DC7-4ED5-8B4B-ED5D7A2E669A}" type="datetime1">
              <a:rPr lang="en-CA" smtClean="0"/>
              <a:pPr/>
              <a:t>2021-04-13</a:t>
            </a:fld>
            <a:endParaRPr lang="en-CA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23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1866828-B3CF-4B56-893A-16E13AF0DAEA}" type="datetime1">
              <a:rPr lang="en-CA" smtClean="0"/>
              <a:pPr/>
              <a:t>2021-04-13</a:t>
            </a:fld>
            <a:endParaRPr lang="en-CA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6725" cy="38354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96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9938"/>
            <a:ext cx="6816725" cy="383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9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90805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65" y="1073295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5704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9386622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9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0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F11B8-A34A-4C5B-A5FD-CF5C34B1A0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5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1969777379"/>
      </p:ext>
    </p:extLst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1412695317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tags" Target="../tags/tag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1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2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customXml" Target="../ink/ink3.xml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customXml" Target="../ink/ink5.xml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customXml" Target="../ink/ink7.xml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3.png"/><Relationship Id="rId5" Type="http://schemas.openxmlformats.org/officeDocument/2006/relationships/image" Target="../media/image54.png"/><Relationship Id="rId15" Type="http://schemas.openxmlformats.org/officeDocument/2006/relationships/image" Target="../media/image530.png"/><Relationship Id="rId10" Type="http://schemas.openxmlformats.org/officeDocument/2006/relationships/image" Target="../media/image17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Relationship Id="rId14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0.png"/><Relationship Id="rId7" Type="http://schemas.openxmlformats.org/officeDocument/2006/relationships/image" Target="../media/image4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61.png"/><Relationship Id="rId4" Type="http://schemas.openxmlformats.org/officeDocument/2006/relationships/customXml" Target="../ink/ink10.xml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customXml" Target="../ink/ink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12" Type="http://schemas.openxmlformats.org/officeDocument/2006/relationships/customXml" Target="../ink/ink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11" Type="http://schemas.openxmlformats.org/officeDocument/2006/relationships/image" Target="../media/image78.png"/><Relationship Id="rId5" Type="http://schemas.openxmlformats.org/officeDocument/2006/relationships/image" Target="../media/image13.png"/><Relationship Id="rId10" Type="http://schemas.openxmlformats.org/officeDocument/2006/relationships/customXml" Target="../ink/ink13.xml"/><Relationship Id="rId4" Type="http://schemas.openxmlformats.org/officeDocument/2006/relationships/image" Target="../media/image75.png"/><Relationship Id="rId9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360" y="2988441"/>
            <a:ext cx="9077497" cy="1470025"/>
          </a:xfrm>
        </p:spPr>
        <p:txBody>
          <a:bodyPr/>
          <a:lstStyle/>
          <a:p>
            <a:pPr eaLnBrk="1" hangingPunct="1"/>
            <a:r>
              <a:rPr lang="en-US" dirty="0"/>
              <a:t>Forecasting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9175" y="4419616"/>
            <a:ext cx="7255625" cy="1752600"/>
          </a:xfrm>
        </p:spPr>
        <p:txBody>
          <a:bodyPr/>
          <a:lstStyle/>
          <a:p>
            <a:r>
              <a:rPr lang="en-US" dirty="0"/>
              <a:t>Jean-Yves Le Boudec</a:t>
            </a:r>
            <a:br>
              <a:rPr lang="en-US" dirty="0"/>
            </a:br>
            <a:r>
              <a:rPr lang="en-US" dirty="0"/>
              <a:t>2021</a:t>
            </a:r>
          </a:p>
        </p:txBody>
      </p:sp>
      <p:sp>
        <p:nvSpPr>
          <p:cNvPr id="20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5335DF6-D3DE-4481-B093-B92E29015F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3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8009" y="1859637"/>
            <a:ext cx="3671888" cy="4400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Image 29">
            <a:extLst>
              <a:ext uri="{FF2B5EF4-FFF2-40B4-BE49-F238E27FC236}">
                <a16:creationId xmlns:a16="http://schemas.microsoft.com/office/drawing/2014/main" id="{58C07303-1850-4C63-A9E5-A74D5D71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8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Answer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" dirty="0"/>
                  <a:t> </a:t>
                </a:r>
                <a:endParaRPr lang="fr-CH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0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what is true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9" y="1052513"/>
            <a:ext cx="2945949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A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A,B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A,C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B,C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All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35440" y="1132765"/>
                <a:ext cx="2008307" cy="120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marL="457200" indent="-457200"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marL="457200" indent="-457200">
                  <a:buFontTx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0" y="1132765"/>
                <a:ext cx="2008307" cy="1200329"/>
              </a:xfrm>
              <a:prstGeom prst="rect">
                <a:avLst/>
              </a:prstGeom>
              <a:blipFill>
                <a:blip r:embed="rId4"/>
                <a:stretch>
                  <a:fillRect l="-4242" t="-3553" b="-964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370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is true as we saw earlier</a:t>
                </a:r>
              </a:p>
              <a:p>
                <a:r>
                  <a:rPr lang="en-US" dirty="0"/>
                  <a:t>B is true. We prove by a direct computation as we did earlier, or what we can use the property that </a:t>
                </a:r>
                <a:r>
                  <a:rPr lang="en-US" i="1" dirty="0"/>
                  <a:t>any two filters commute,</a:t>
                </a:r>
                <a:r>
                  <a:rPr lang="en-US" dirty="0"/>
                  <a:t> i.e. the order in which a succession of filters is applied does not matter: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𝐺𝐹</m:t>
                    </m:r>
                  </m:oMath>
                </a14:m>
                <a:r>
                  <a:rPr lang="en-US" dirty="0"/>
                  <a:t> for any two filters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:r>
                  <a:rPr lang="en-US" dirty="0"/>
                  <a:t>C is false. Let us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𝑍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, so that </a:t>
                </a:r>
                <a:br>
                  <a:rPr lang="en-US" b="0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−2 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is not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−2 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also 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discrete-time second derivative.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2" t="-857" r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5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33FD15B-A230-40B9-A6CA-8C92F2D775D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144" y="247650"/>
            <a:ext cx="5697538" cy="4857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03" y="5122935"/>
            <a:ext cx="9189865" cy="78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02" y="5898061"/>
            <a:ext cx="9189866" cy="61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23" y="1138680"/>
            <a:ext cx="3046893" cy="236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073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4150" y="942975"/>
            <a:ext cx="6743700" cy="4972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/>
              <a:t>Point Predictions from Differenced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1356" y="5854700"/>
            <a:ext cx="10098694" cy="1027112"/>
          </a:xfrm>
        </p:spPr>
        <p:txBody>
          <a:bodyPr/>
          <a:lstStyle/>
          <a:p>
            <a:r>
              <a:rPr lang="en-US" dirty="0"/>
              <a:t>How are these predictions made ? To answer this </a:t>
            </a:r>
            <a:r>
              <a:rPr lang="en-US" dirty="0" err="1"/>
              <a:t>question,we</a:t>
            </a:r>
            <a:r>
              <a:rPr lang="en-US" dirty="0"/>
              <a:t> need to see how to use filters.</a:t>
            </a: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5CD6437-DCBA-4AAC-9380-BFD6A4F0D7F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7901" y="1155701"/>
            <a:ext cx="3990975" cy="447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698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Filters for Dummies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1FE54-DABA-4090-885E-9A913B92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2" y="843858"/>
            <a:ext cx="10870276" cy="60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Backshift Operator in Matrix Form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𝐵𝑋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6222227" y="1202223"/>
              <a:ext cx="272160" cy="284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8139" y="1178345"/>
                <a:ext cx="319617" cy="331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6299807" y="3637133"/>
              <a:ext cx="389160" cy="474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5687" y="3613031"/>
                <a:ext cx="436680" cy="5216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96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47" y="0"/>
            <a:ext cx="10059728" cy="908050"/>
          </a:xfrm>
        </p:spPr>
        <p:txBody>
          <a:bodyPr/>
          <a:lstStyle/>
          <a:p>
            <a:r>
              <a:rPr lang="en-US" dirty="0"/>
              <a:t>Filters for Dummies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7" y="840449"/>
            <a:ext cx="9003846" cy="230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00" y="3340622"/>
            <a:ext cx="9200243" cy="253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64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Operator Notation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Example: </a:t>
                </a:r>
                <a14:m>
                  <m:oMath xmlns:m="http://schemas.openxmlformats.org/officeDocument/2006/math">
                    <m:r>
                      <a:rPr lang="">
                        <a:latin typeface="Cambria Math" panose="02040503050406030204" pitchFamily="18" charset="0"/>
                      </a:rPr>
                      <m:t>(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" dirty="0"/>
              </a:p>
              <a:p>
                <a:r>
                  <a:rPr lang="" dirty="0"/>
                  <a:t>Impulse response: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=−2,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" dirty="0"/>
              </a:p>
              <a:p>
                <a:r>
                  <a:rPr lang="" dirty="0"/>
                  <a:t>Matrix form: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" dirty="0"/>
              </a:p>
              <a:p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" b="0" i="0" smtClean="0">
                          <a:latin typeface="Cambria Math" panose="02040503050406030204" pitchFamily="18" charset="0"/>
                        </a:rPr>
                        <m:t>Id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 −2 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" dirty="0"/>
              </a:p>
              <a:p>
                <a:r>
                  <a:rPr lang="" dirty="0"/>
                  <a:t>In </a:t>
                </a:r>
                <a:r>
                  <a:rPr lang="" dirty="0">
                    <a:solidFill>
                      <a:srgbClr val="FF3300"/>
                    </a:solidFill>
                  </a:rPr>
                  <a:t>operator notation</a:t>
                </a:r>
                <a:r>
                  <a:rPr lang="" dirty="0"/>
                  <a:t> we write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=3−2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" dirty="0"/>
              </a:p>
              <a:p>
                <a:r>
                  <a:rPr lang="" dirty="0"/>
                  <a:t>where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" dirty="0"/>
                  <a:t> is the backshift filter.</a:t>
                </a:r>
                <a:endParaRPr lang="fr-CH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5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Impulse Response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Let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be a filter with impulse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endParaRPr lang="" b="0" dirty="0"/>
              </a:p>
              <a:p>
                <a:r>
                  <a:rPr lang="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" b="0" dirty="0"/>
              </a:p>
              <a:p>
                <a:r>
                  <a:rPr lang="" dirty="0"/>
                  <a:t>If the input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" dirty="0"/>
                  <a:t> is the </a:t>
                </a:r>
                <a:r>
                  <a:rPr lang="" i="1" dirty="0"/>
                  <a:t>impulse</a:t>
                </a:r>
                <a:endParaRPr lang="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" dirty="0"/>
              </a:p>
              <a:p>
                <a:r>
                  <a:rPr lang="" dirty="0"/>
                  <a:t>then the output it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Contents</a:t>
            </a:r>
          </a:p>
        </p:txBody>
      </p:sp>
      <p:sp>
        <p:nvSpPr>
          <p:cNvPr id="3075" name="Content Placeholder 5"/>
          <p:cNvSpPr>
            <a:spLocks noGrp="1"/>
          </p:cNvSpPr>
          <p:nvPr>
            <p:ph idx="1"/>
          </p:nvPr>
        </p:nvSpPr>
        <p:spPr>
          <a:xfrm>
            <a:off x="3951890" y="1295400"/>
            <a:ext cx="6411310" cy="4191000"/>
          </a:xfrm>
        </p:spPr>
        <p:txBody>
          <a:bodyPr/>
          <a:lstStyle/>
          <a:p>
            <a:r>
              <a:rPr lang="" dirty="0"/>
              <a:t>Linear Time Series Methods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Differencing Filters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Filters for dummies</a:t>
            </a:r>
            <a:endParaRPr lang="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Prediction with filters</a:t>
            </a:r>
          </a:p>
          <a:p>
            <a:pPr marL="457200" indent="-457200">
              <a:buFont typeface="Calibri" pitchFamily="34" charset="0"/>
              <a:buAutoNum type="arabicPeriod" startAt="6"/>
            </a:pPr>
            <a:r>
              <a:rPr lang="en-US" dirty="0"/>
              <a:t>ARMA Models</a:t>
            </a:r>
          </a:p>
          <a:p>
            <a:pPr marL="457200" indent="-457200">
              <a:buFont typeface="Calibri" pitchFamily="34" charset="0"/>
              <a:buAutoNum type="arabicPeriod" startAt="6"/>
            </a:pPr>
            <a:r>
              <a:rPr lang="en-US" dirty="0"/>
              <a:t>Other methods</a:t>
            </a:r>
          </a:p>
        </p:txBody>
      </p:sp>
      <p:sp>
        <p:nvSpPr>
          <p:cNvPr id="30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D90FF53-8593-4B8B-B9D2-A399EDCD5B3E}" type="slidenum">
              <a:rPr lang="en-US" smtClean="0"/>
              <a:pPr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71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Inverse of a Filter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39091" y="3059084"/>
                <a:ext cx="9520959" cy="3683029"/>
              </a:xfrm>
            </p:spPr>
            <p:txBody>
              <a:bodyPr/>
              <a:lstStyle/>
              <a:p>
                <a:r>
                  <a:rPr lang="" dirty="0"/>
                  <a:t>Filter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has an inverse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" b="0" dirty="0"/>
              </a:p>
              <a:p>
                <a:r>
                  <a:rPr lang="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" b="0" dirty="0"/>
                  <a:t> is invertible</a:t>
                </a:r>
                <a:endParaRPr lang="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9091" y="3059084"/>
                <a:ext cx="9520959" cy="3683029"/>
              </a:xfrm>
              <a:blipFill>
                <a:blip r:embed="rId2"/>
                <a:stretch>
                  <a:fillRect l="-960" t="-132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9" t="14366" r="24708" b="5891"/>
          <a:stretch/>
        </p:blipFill>
        <p:spPr bwMode="auto">
          <a:xfrm>
            <a:off x="744047" y="776549"/>
            <a:ext cx="5410200" cy="22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22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281" y="0"/>
            <a:ext cx="8564894" cy="908050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1916992"/>
                  </p:ext>
                </p:extLst>
              </p:nvPr>
            </p:nvGraphicFramePr>
            <p:xfrm>
              <a:off x="1612670" y="1961440"/>
              <a:ext cx="8894617" cy="47147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70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93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052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Operator notation of </a:t>
                          </a:r>
                          <a14:m>
                            <m:oMath xmlns:m="http://schemas.openxmlformats.org/officeDocument/2006/math">
                              <m:r>
                                <a:rPr lang="" sz="20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Input-Output Equation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𝑭𝑿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Impulse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Response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(1,0,0,…)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(0,1,0,0,…)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=1−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(1,−1,0,0,…)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=1−</m:t>
                                </m:r>
                                <m:sSup>
                                  <m:sSup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(1,0,…,0,−1,0,0,…)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=1+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+…+</m:t>
                                </m:r>
                                <m:sSup>
                                  <m:sSup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(1,…,1,0,0,…)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</m:t>
                                </m:r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" sz="2000" b="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+…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+…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,…)</m:t>
                                </m:r>
                              </m:oMath>
                            </m:oMathPara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5973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𝐹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" sz="20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defined when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" sz="2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" sz="2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sz="20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" sz="20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≠0</m:t>
                              </m:r>
                            </m:oMath>
                          </a14:m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+…</m:t>
                                </m:r>
                              </m:oMath>
                            </m:oMathPara>
                          </a14:m>
                          <a:endParaRPr lang="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" sz="20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i.e.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lang="" sz="20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" sz="20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−…</m:t>
                                </m:r>
                              </m:oMath>
                            </m:oMathPara>
                          </a14:m>
                          <a:endParaRPr lang="" sz="2000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1916992"/>
                  </p:ext>
                </p:extLst>
              </p:nvPr>
            </p:nvGraphicFramePr>
            <p:xfrm>
              <a:off x="1612670" y="1961440"/>
              <a:ext cx="8894617" cy="47147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700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93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052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4348" r="-172253" b="-57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4348" r="-93111" b="-57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Impulse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Response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184615" r="-93111" b="-9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184615" r="-450" b="-9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280303" r="-172253" b="-8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280303" r="-93111" b="-8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280303" r="-450" b="-8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386154" r="-172253" b="-7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386154" r="-93111" b="-7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386154" r="-450" b="-7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486154" r="-172253" b="-6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486154" r="-93111" b="-6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486154" r="-450" b="-6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586154" r="-172253" b="-5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586154" r="-93111" b="-5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586154" r="-450" b="-5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686154" r="-172253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686154" r="-93111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054" t="-686154" r="-450" b="-4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973517"/>
                      </a:ext>
                    </a:extLst>
                  </a:tr>
                  <a:tr h="16362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6" t="-189963" r="-172253" b="-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2317" t="-189963" r="-93111" b="-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5520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Calculus of Filters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𝐹𝐺</m:t>
                    </m:r>
                  </m:oMath>
                </a14:m>
                <a:r>
                  <a:rPr lang="" dirty="0"/>
                  <a:t> means the operator composition (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" dirty="0"/>
                  <a:t> followed by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):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groupChr>
                      <m:r>
                        <a:rPr lang="en-US" i="1">
                          <a:latin typeface="Cambria Math"/>
                        </a:rPr>
                        <m:t>𝑍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" b="0" i="0" dirty="0" smtClean="0"/>
                        <m:t>implies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/>
                        </a:rPr>
                        <m:t>𝑌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𝐹𝐺</m:t>
                          </m:r>
                        </m:e>
                      </m:groupChr>
                      <m:r>
                        <a:rPr lang="en-US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" dirty="0"/>
              </a:p>
              <a:p>
                <a:r>
                  <a:rPr lang="" dirty="0"/>
                  <a:t>Filters </a:t>
                </a:r>
                <a:r>
                  <a:rPr lang="" dirty="0">
                    <a:solidFill>
                      <a:srgbClr val="FF3300"/>
                    </a:solidFill>
                  </a:rPr>
                  <a:t>commute</a:t>
                </a:r>
                <a:r>
                  <a:rPr lang="" dirty="0"/>
                  <a:t>: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𝐹𝐺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𝐺𝐹</m:t>
                    </m:r>
                  </m:oMath>
                </a14:m>
                <a:r>
                  <a:rPr lang="" dirty="0"/>
                  <a:t>	</a:t>
                </a:r>
              </a:p>
              <a:p>
                <a:r>
                  <a:rPr lang="" dirty="0"/>
                  <a:t>	 Magical ! because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" dirty="0"/>
                  <a:t> are linear combinations of 				powers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" dirty="0"/>
                  <a:t>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" dirty="0"/>
                  <a:t>, the inverse of 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, defined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" dirty="0"/>
              </a:p>
              <a:p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" dirty="0"/>
              </a:p>
              <a:p>
                <a:endParaRPr lang="" dirty="0"/>
              </a:p>
              <a:p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" dirty="0"/>
                  <a:t> means the algebraic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3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07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0"/>
                <a:ext cx="11065561" cy="2082338"/>
              </a:xfrm>
            </p:spPr>
            <p:txBody>
              <a:bodyPr/>
              <a:lstStyle/>
              <a:p>
                <a:pPr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𝑭</m:t>
                    </m:r>
                  </m:oMath>
                </a14:m>
                <a:r>
                  <a:rPr lang="en-US" sz="2800" dirty="0"/>
                  <a:t> be the filter defined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𝒀</m:t>
                    </m:r>
                    <m:r>
                      <a:rPr lang="en-US" sz="2800" b="1" i="1">
                        <a:latin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</a:rPr>
                      <m:t>𝑭𝑿</m:t>
                    </m:r>
                  </m:oMath>
                </a14:m>
                <a:r>
                  <a:rPr lang="en-US" sz="2800" dirty="0"/>
                  <a:t> with </a:t>
                </a:r>
                <a:br>
                  <a:rPr lang="en-US" sz="2800" b="1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−</m:t>
                      </m:r>
                      <m:r>
                        <a:rPr lang="en-US" sz="2800" b="1" i="1">
                          <a:latin typeface="Cambria Math"/>
                        </a:rPr>
                        <m:t>𝟑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br>
                  <a:rPr lang="en-US" sz="2800" dirty="0"/>
                </a:br>
                <a:r>
                  <a:rPr lang="en-US" sz="2800" dirty="0"/>
                  <a:t>Say what is true</a:t>
                </a:r>
              </a:p>
            </p:txBody>
          </p:sp>
        </mc:Choice>
        <mc:Fallback xmlns="">
          <p:sp>
            <p:nvSpPr>
              <p:cNvPr id="3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0"/>
                <a:ext cx="11065561" cy="2082338"/>
              </a:xfrm>
              <a:blipFill>
                <a:blip r:embed="rId4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43565" y="2601883"/>
                <a:ext cx="9433048" cy="416101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=1−3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+ 2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The impulse response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  <m:r>
                          <a:rPr lang="en-US" i="1" dirty="0" smtClean="0">
                            <a:latin typeface="Cambria Math"/>
                          </a:rPr>
                          <m:t>,−3,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  <m:r>
                          <a:rPr lang="en-US" i="1" dirty="0" smtClean="0">
                            <a:latin typeface="Cambria Math"/>
                          </a:rPr>
                          <m:t>,0,0…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and B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4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343565" y="2601883"/>
                <a:ext cx="9433048" cy="4161011"/>
              </a:xfrm>
              <a:blipFill>
                <a:blip r:embed="rId6"/>
                <a:stretch>
                  <a:fillRect l="-1034" t="-132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17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 and B are true, by definition of 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45473" y="0"/>
                <a:ext cx="10271703" cy="1611086"/>
              </a:xfrm>
            </p:spPr>
            <p:txBody>
              <a:bodyPr/>
              <a:lstStyle/>
              <a:p>
                <a:pPr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𝑭</m:t>
                    </m:r>
                  </m:oMath>
                </a14:m>
                <a:r>
                  <a:rPr lang="en-US" sz="2800" dirty="0"/>
                  <a:t> be the filter defined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𝒀</m:t>
                    </m:r>
                    <m:r>
                      <a:rPr lang="en-US" sz="2800" b="1" i="1">
                        <a:latin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</a:rPr>
                      <m:t>𝑭𝑿</m:t>
                    </m:r>
                  </m:oMath>
                </a14:m>
                <a:r>
                  <a:rPr lang="en-US" sz="2800" dirty="0"/>
                  <a:t> with </a:t>
                </a:r>
                <a:br>
                  <a:rPr lang="en-US" sz="2800" b="1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𝒕</m:t>
                          </m:r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𝟐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𝒕</m:t>
                          </m:r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br>
                  <a:rPr lang="en-US" sz="2800" dirty="0"/>
                </a:br>
                <a:r>
                  <a:rPr lang="en-US" sz="2800" dirty="0"/>
                  <a:t>Say what is true</a:t>
                </a:r>
              </a:p>
            </p:txBody>
          </p:sp>
        </mc:Choice>
        <mc:Fallback xmlns="">
          <p:sp>
            <p:nvSpPr>
              <p:cNvPr id="3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5473" y="0"/>
                <a:ext cx="10271703" cy="1611086"/>
              </a:xfrm>
              <a:blipFill>
                <a:blip r:embed="rId4"/>
                <a:stretch>
                  <a:fillRect l="-1246" b="-378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03389" y="2098963"/>
                <a:ext cx="6275841" cy="4643149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1−3</m:t>
                        </m:r>
                        <m:r>
                          <a:rPr lang="en-US" i="1">
                            <a:latin typeface="Cambria Math"/>
                          </a:rPr>
                          <m:t>𝐵</m:t>
                        </m:r>
                        <m:r>
                          <a:rPr lang="en-US" i="1">
                            <a:latin typeface="Cambria Math"/>
                          </a:rPr>
                          <m:t>+2 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The impulse response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  <m:r>
                          <a:rPr lang="en-US" i="1" dirty="0" smtClean="0">
                            <a:latin typeface="Cambria Math"/>
                          </a:rPr>
                          <m:t>,−3,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  <m:r>
                          <a:rPr lang="en-US" i="1" dirty="0" smtClean="0">
                            <a:latin typeface="Cambria Math"/>
                          </a:rPr>
                          <m:t>,0,0…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A and B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4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703389" y="2098963"/>
                <a:ext cx="6275841" cy="4643149"/>
              </a:xfrm>
              <a:blipFill>
                <a:blip r:embed="rId6"/>
                <a:stretch>
                  <a:fillRect l="-155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635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is true. Indeed we can write the definition of </a:t>
                </a:r>
                <a:r>
                  <a:rPr lang="en-US" i="1" dirty="0"/>
                  <a:t>F</a:t>
                </a:r>
                <a:r>
                  <a:rPr lang="en-US" dirty="0"/>
                  <a:t>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1−3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Now the filter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1−3</m:t>
                        </m:r>
                        <m:r>
                          <a:rPr lang="en-US" i="1">
                            <a:latin typeface="Cambria Math"/>
                          </a:rPr>
                          <m:t>𝐵</m:t>
                        </m:r>
                        <m:r>
                          <a:rPr lang="en-US" i="1">
                            <a:latin typeface="Cambria Math"/>
                          </a:rPr>
                          <m:t>+2</m:t>
                        </m:r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invertible (the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non zero)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1−3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  <m:r>
                          <a:rPr lang="en-US" b="0" i="1" smtClean="0">
                            <a:latin typeface="Cambria Math"/>
                          </a:rPr>
                          <m:t>+2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 is false. What is given is the impulse response of the inverse filter. The impulse response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can be obtained by computing a power series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1−3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16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ARMA Filters and matlab’s filter function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756458"/>
                <a:ext cx="9433048" cy="6006437"/>
              </a:xfrm>
            </p:spPr>
            <p:txBody>
              <a:bodyPr/>
              <a:lstStyle/>
              <a:p>
                <a:r>
                  <a:rPr lang="" dirty="0">
                    <a:solidFill>
                      <a:srgbClr val="FF3300"/>
                    </a:solidFill>
                  </a:rPr>
                  <a:t>Finite Impulse Response </a:t>
                </a:r>
                <a:r>
                  <a:rPr lang="" dirty="0"/>
                  <a:t>(FIR) also called </a:t>
                </a:r>
                <a:r>
                  <a:rPr lang="" dirty="0">
                    <a:solidFill>
                      <a:srgbClr val="FF3300"/>
                    </a:solidFill>
                  </a:rPr>
                  <a:t>Moving Average</a:t>
                </a:r>
                <a:r>
                  <a:rPr lang="" dirty="0"/>
                  <a:t> (MA) filter: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" dirty="0"/>
                  <a:t> for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" dirty="0"/>
                  <a:t> large enough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⇔ 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is polynomial in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" dirty="0"/>
              </a:p>
              <a:p>
                <a:r>
                  <a:rPr lang="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" dirty="0"/>
                  <a:t> is FIR;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" dirty="0"/>
                  <a:t> is not FIR</a:t>
                </a:r>
                <a:br>
                  <a:rPr lang="" dirty="0"/>
                </a:b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" dirty="0"/>
                  <a:t> is the generic FIR filter</a:t>
                </a:r>
              </a:p>
              <a:p>
                <a:endParaRPr lang="" dirty="0"/>
              </a:p>
              <a:p>
                <a:r>
                  <a:rPr lang="" dirty="0">
                    <a:solidFill>
                      <a:srgbClr val="FF3300"/>
                    </a:solidFill>
                  </a:rPr>
                  <a:t>Auto-Regressive</a:t>
                </a:r>
                <a:r>
                  <a:rPr lang="" dirty="0"/>
                  <a:t> (AR) Filter is the inverse of a FIR filter</a:t>
                </a:r>
              </a:p>
              <a:p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" dirty="0"/>
                  <a:t> is AR filter</a:t>
                </a:r>
              </a:p>
              <a:p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r>
                  <a:rPr lang="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" dirty="0"/>
                  <a:t> is the generic FIR filter</a:t>
                </a:r>
              </a:p>
              <a:p>
                <a:endParaRPr lang="" dirty="0"/>
              </a:p>
              <a:p>
                <a:r>
                  <a:rPr lang="" dirty="0">
                    <a:solidFill>
                      <a:srgbClr val="FF3300"/>
                    </a:solidFill>
                  </a:rPr>
                  <a:t>ARMA</a:t>
                </a:r>
                <a:r>
                  <a:rPr lang="" dirty="0"/>
                  <a:t> Filter is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" dirty="0"/>
                  <a:t> where </a:t>
                </a:r>
                <a14:m>
                  <m:oMath xmlns:m="http://schemas.openxmlformats.org/officeDocument/2006/math">
                    <m:r>
                      <a:rPr lang="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" dirty="0"/>
                  <a:t> are FIR </a:t>
                </a:r>
              </a:p>
              <a:p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p>
                          <m:sSup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den>
                    </m:f>
                  </m:oMath>
                </a14:m>
                <a:r>
                  <a:rPr lang="" dirty="0"/>
                  <a:t> is the generic ARMA filter</a:t>
                </a:r>
              </a:p>
              <a:p>
                <a:r>
                  <a:rPr lang="" dirty="0"/>
                  <a:t>I</a:t>
                </a:r>
                <a:r>
                  <a:rPr lang="fr-CH" dirty="0"/>
                  <a:t>m</a:t>
                </a:r>
                <a:r>
                  <a:rPr lang="" dirty="0"/>
                  <a:t>plemented by Matlab’s filter() function</a:t>
                </a:r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756458"/>
                <a:ext cx="9433048" cy="6006437"/>
              </a:xfrm>
              <a:blipFill>
                <a:blip r:embed="rId2"/>
                <a:stretch>
                  <a:fillRect l="-969" t="-812" b="-192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3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5F81114-1E11-4E49-80EF-08A9726CD08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964" y="266254"/>
            <a:ext cx="8248650" cy="3448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74372" y="3962415"/>
              <a:ext cx="8719457" cy="1387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687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49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65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24092">
                    <a:tc>
                      <a:txBody>
                        <a:bodyPr/>
                        <a:lstStyle/>
                        <a:p>
                          <a:r>
                            <a:rPr lang="en-US" sz="200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Matlab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Operator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Notation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Input-Output </a:t>
                          </a:r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Y=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filter ([0.1 0.2 0.3], [1 -0.2], X)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0.1+0.2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+0.3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000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+mn-lt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1−0.2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−0.2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=0.1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+0.2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−1 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+0.3 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74372" y="3962415"/>
              <a:ext cx="8719457" cy="13879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687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49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657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Matlab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Operator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Notation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Input-Output </a:t>
                          </a:r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91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Y=</a:t>
                          </a:r>
                          <a:r>
                            <a:rPr lang="en-US" sz="200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</a:rPr>
                            <a:t> filter ([0.1 0.2 0.3], [1 -0.2], X)</a:t>
                          </a:r>
                          <a:endParaRPr lang="en-US" sz="2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061" t="-42945" r="-117724" b="-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7164" t="-42945" r="-373" b="-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799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5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A sample of 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𝑌</m:t>
                    </m:r>
                    <m:r>
                      <a:rPr lang="en-US" sz="28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/>
                          </a:rPr>
                          <m:t>0.1+0.2</m:t>
                        </m:r>
                        <m:r>
                          <a:rPr lang="en-US" sz="2800">
                            <a:latin typeface="Cambria Math"/>
                          </a:rPr>
                          <m:t>𝐵</m:t>
                        </m:r>
                        <m:r>
                          <a:rPr lang="en-US" sz="2800">
                            <a:latin typeface="Cambria Math"/>
                          </a:rPr>
                          <m:t>+0.3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8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num>
                      <m:den>
                        <m:r>
                          <a:rPr lang="en-US" sz="2800">
                            <a:latin typeface="Cambria Math"/>
                          </a:rPr>
                          <m:t>1−0.2</m:t>
                        </m:r>
                        <m:r>
                          <a:rPr lang="en-US" sz="2800">
                            <a:latin typeface="Cambria Math"/>
                          </a:rPr>
                          <m:t>𝐵</m:t>
                        </m:r>
                      </m:den>
                    </m:f>
                    <m:r>
                      <a:rPr lang="en-US" sz="2800">
                        <a:latin typeface="Cambria Math"/>
                      </a:rPr>
                      <m:t> </m:t>
                    </m:r>
                    <m:r>
                      <a:rPr lang="en-US" sz="2800">
                        <a:latin typeface="Cambria Math"/>
                      </a:rPr>
                      <m:t>𝑋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65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7982" y="3761508"/>
                <a:ext cx="10190018" cy="1394691"/>
              </a:xfrm>
            </p:spPr>
            <p:txBody>
              <a:bodyPr/>
              <a:lstStyle/>
              <a:p>
                <a:r>
                  <a:rPr lang="en-US" dirty="0"/>
                  <a:t>Q: how can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back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inverse the filter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1−0.2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0.1+0.2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  <m:r>
                          <a:rPr lang="en-US" b="0" i="1" smtClean="0">
                            <a:latin typeface="Cambria Math"/>
                          </a:rPr>
                          <m:t>+0.3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The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filter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filter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defined if  first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result is shown with green dots;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=60</m:t>
                    </m:r>
                  </m:oMath>
                </a14:m>
                <a:r>
                  <a:rPr lang="en-US" dirty="0"/>
                  <a:t> the results are incorrect. Why ?</a:t>
                </a:r>
              </a:p>
              <a:p>
                <a:pPr>
                  <a:buFont typeface="Wingdings" pitchFamily="2" charset="2"/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27652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82" y="3761508"/>
                <a:ext cx="10190018" cy="1394691"/>
              </a:xfrm>
              <a:blipFill>
                <a:blip r:embed="rId5"/>
                <a:stretch>
                  <a:fillRect l="-897" t="-3493" r="-60" b="-7117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6FF91EE-8BD0-4179-9260-689AA131C7B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74825" y="841375"/>
            <a:ext cx="8286750" cy="2724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78200" y="148590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8698" y="220345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37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Differencing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43564" y="1073295"/>
                <a:ext cx="9648333" cy="5689600"/>
              </a:xfrm>
            </p:spPr>
            <p:txBody>
              <a:bodyPr/>
              <a:lstStyle/>
              <a:p>
                <a:r>
                  <a:rPr lang="en-US" dirty="0"/>
                  <a:t>We have seen that changing the scale of the data may be important for obtaining a good model. </a:t>
                </a:r>
              </a:p>
              <a:p>
                <a:r>
                  <a:rPr lang="en-US" dirty="0"/>
                  <a:t>Another kind of pre-processing is the application of </a:t>
                </a:r>
                <a:r>
                  <a:rPr lang="en-US" i="1" dirty="0">
                    <a:solidFill>
                      <a:srgbClr val="FF0000"/>
                    </a:solidFill>
                  </a:rPr>
                  <a:t>filters</a:t>
                </a:r>
                <a:r>
                  <a:rPr lang="en-US" dirty="0"/>
                  <a:t>. The idea is that </a:t>
                </a:r>
                <a:r>
                  <a:rPr lang="" dirty="0"/>
                  <a:t>the filter may remove deterministic patterns and </a:t>
                </a:r>
                <a:r>
                  <a:rPr lang="en-US" dirty="0"/>
                  <a:t>it may be simpler to forecast the filtered data</a:t>
                </a:r>
              </a:p>
              <a:p>
                <a:endParaRPr lang="en-US" dirty="0"/>
              </a:p>
              <a:p>
                <a:r>
                  <a:rPr lang="en-US" dirty="0"/>
                  <a:t>A filter (in full, discrete-time causal filter) is a mapping from the set of finite-length time series to the same set. </a:t>
                </a:r>
              </a:p>
              <a:p>
                <a:r>
                  <a:rPr lang="en-US" dirty="0"/>
                  <a:t>By convention, we consider that a filter keeps the length of the time-series unchanged. </a:t>
                </a:r>
              </a:p>
              <a:p>
                <a:r>
                  <a:rPr lang="en-US" dirty="0"/>
                  <a:t>Further, a filter has to be linear, time-invariant and causal. The latter means that output of the filter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depends only on the input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4" y="1073295"/>
                <a:ext cx="9648333" cy="5689600"/>
              </a:xfrm>
              <a:blipFill>
                <a:blip r:embed="rId2"/>
                <a:stretch>
                  <a:fillRect l="-948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3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44731" y="863601"/>
                <a:ext cx="10115319" cy="5878513"/>
              </a:xfrm>
            </p:spPr>
            <p:txBody>
              <a:bodyPr/>
              <a:lstStyle/>
              <a:p>
                <a:r>
                  <a:rPr lang="en-US" dirty="0"/>
                  <a:t>To understand what happens, let us compute the coefficients of these filters (i.e. their impulse responses)</a:t>
                </a:r>
              </a:p>
              <a:p>
                <a:r>
                  <a:rPr lang="en-US" dirty="0"/>
                  <a:t>It is obtained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filter</m:t>
                    </m:r>
                    <m:r>
                      <a:rPr lang="en-US" b="0" i="0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imp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imp</m:t>
                    </m:r>
                    <m:r>
                      <a:rPr lang="en-US" b="0" i="1" smtClean="0">
                        <a:latin typeface="Cambria Math"/>
                      </a:rPr>
                      <m:t>=[1 0 0 …]</m:t>
                    </m:r>
                  </m:oMath>
                </a14:m>
                <a:r>
                  <a:rPr lang="en-US" dirty="0"/>
                  <a:t> is called an impulse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/>
                  <a:t>impulse response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grows exponentially and becomes huge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numerical computation becomes impossible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1" y="863601"/>
                <a:ext cx="10115319" cy="5878513"/>
              </a:xfrm>
              <a:blipFill>
                <a:blip r:embed="rId2"/>
                <a:stretch>
                  <a:fillRect l="-964" t="-830" r="-904" b="-228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6276" y="2426773"/>
            <a:ext cx="5400675" cy="3331091"/>
            <a:chOff x="1692275" y="3061772"/>
            <a:chExt cx="5400675" cy="333109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2275" y="3716338"/>
              <a:ext cx="5400675" cy="26765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949783" y="3074472"/>
                  <a:ext cx="2172198" cy="801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Impulse response of</a:t>
                  </a:r>
                  <a:br>
                    <a:rPr lang="en-US" dirty="0">
                      <a:latin typeface="+mn-lt"/>
                    </a:rPr>
                  </a:br>
                  <a:r>
                    <a:rPr lang="en-US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/>
                            </a:rPr>
                            <m:t>0.1+0.2</m:t>
                          </m:r>
                          <m:r>
                            <a:rPr lang="en-US">
                              <a:latin typeface="Cambria Math"/>
                            </a:rPr>
                            <m:t>𝐵</m:t>
                          </m:r>
                          <m:r>
                            <a:rPr lang="en-US">
                              <a:latin typeface="Cambria Math"/>
                            </a:rPr>
                            <m:t>+0.3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/>
                            </a:rPr>
                            <m:t>1−0.2</m:t>
                          </m:r>
                          <m:r>
                            <a:rPr lang="en-US">
                              <a:latin typeface="Cambria Math"/>
                            </a:rPr>
                            <m:t>𝐵</m:t>
                          </m:r>
                        </m:den>
                      </m:f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783" y="3074472"/>
                  <a:ext cx="2172198" cy="80143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528" t="-4545" r="-16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81883" y="3061772"/>
                  <a:ext cx="21721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Impulse response of</a:t>
                  </a:r>
                  <a:br>
                    <a:rPr lang="en-US" dirty="0">
                      <a:latin typeface="+mn-lt"/>
                    </a:rPr>
                  </a:br>
                  <a:r>
                    <a:rPr lang="en-US" dirty="0"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1883" y="3061772"/>
                  <a:ext cx="2172198" cy="64633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241" t="-5660" r="-16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8475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Filter </a:t>
                </a:r>
                <a:r>
                  <a:rPr lang=""/>
                  <a:t>BIBO </a:t>
                </a:r>
                <a:r>
                  <a:rPr lang="en-US"/>
                  <a:t>Stability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/>
                          </a:rPr>
                          <m:t>&lt;∞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51" b="-1073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27858" y="1052513"/>
                <a:ext cx="10032192" cy="5689600"/>
              </a:xfrm>
            </p:spPr>
            <p:txBody>
              <a:bodyPr/>
              <a:lstStyle/>
              <a:p>
                <a:r>
                  <a:rPr lang="en-US" dirty="0"/>
                  <a:t>A filter that is unstable usually causes numerical problems (accumulation of rounding errors)</a:t>
                </a:r>
                <a:endParaRPr lang="" dirty="0"/>
              </a:p>
              <a:p>
                <a:r>
                  <a:rPr lang="" dirty="0"/>
                  <a:t>For an ARMA filter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p>
                          <m:sSup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den>
                    </m:f>
                  </m:oMath>
                </a14:m>
                <a:r>
                  <a:rPr lang="" dirty="0"/>
                  <a:t>, the </a:t>
                </a:r>
                <a:r>
                  <a:rPr lang="" dirty="0">
                    <a:solidFill>
                      <a:srgbClr val="FF0000"/>
                    </a:solidFill>
                  </a:rPr>
                  <a:t>poles</a:t>
                </a:r>
                <a:r>
                  <a:rPr lang="" dirty="0"/>
                  <a:t> are the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" dirty="0"/>
                  <a:t> complex roots of the denominator polynomial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" dirty="0"/>
              </a:p>
              <a:p>
                <a:r>
                  <a:rPr lang="fr-CH" dirty="0"/>
                  <a:t>S</a:t>
                </a:r>
                <a:r>
                  <a:rPr lang="" dirty="0"/>
                  <a:t>table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" dirty="0"/>
                  <a:t> [ </a:t>
                </a:r>
                <a14:m>
                  <m:oMath xmlns:m="http://schemas.openxmlformats.org/officeDocument/2006/math">
                    <m:r>
                      <a:rPr lang="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" dirty="0"/>
                  <a:t> (no pole ) or all poles have module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" dirty="0"/>
                  <a:t> ] </a:t>
                </a:r>
                <a:endParaRPr lang="en-US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858" y="1052513"/>
                <a:ext cx="10032192" cy="5689600"/>
              </a:xfrm>
              <a:blipFill>
                <a:blip r:embed="rId3"/>
                <a:stretch>
                  <a:fillRect l="-973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676" y="4005263"/>
            <a:ext cx="2847975" cy="2609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59058" y="4940856"/>
                <a:ext cx="2674002" cy="80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Pole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/>
                          </a:rPr>
                          <m:t>0.1+0.2</m:t>
                        </m:r>
                        <m:r>
                          <a:rPr lang="en-US">
                            <a:latin typeface="Cambria Math"/>
                          </a:rPr>
                          <m:t>𝐵</m:t>
                        </m:r>
                        <m:r>
                          <a:rPr lang="en-US">
                            <a:latin typeface="Cambria Math"/>
                          </a:rPr>
                          <m:t>+0.3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>
                            <a:latin typeface="Cambria Math"/>
                          </a:rPr>
                          <m:t>1−0.2</m:t>
                        </m:r>
                        <m:r>
                          <a:rPr lang="en-US">
                            <a:latin typeface="Cambria Math"/>
                          </a:rPr>
                          <m:t>𝐵</m:t>
                        </m:r>
                      </m:den>
                    </m:f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−0.2=0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58" y="4940856"/>
                <a:ext cx="2674002" cy="80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 flipH="1">
            <a:off x="6337300" y="5125522"/>
            <a:ext cx="1121758" cy="184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517900" y="4826000"/>
            <a:ext cx="1536700" cy="3918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63158" y="4940857"/>
                <a:ext cx="2580322" cy="1223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Zeroes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" dirty="0">
                  <a:latin typeface="+mn-lt"/>
                </a:endParaRPr>
              </a:p>
              <a:p>
                <a:r>
                  <a:rPr lang="" dirty="0">
                    <a:latin typeface="+mn-lt"/>
                  </a:rPr>
                  <a:t>= Poles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" dirty="0">
                    <a:latin typeface="+mn-lt"/>
                  </a:rPr>
                  <a:t>=</a:t>
                </a:r>
                <a:br>
                  <a:rPr lang="en-US" dirty="0">
                    <a:latin typeface="+mn-lt"/>
                  </a:rPr>
                </a:br>
                <a:r>
                  <a:rPr lang="en-US" dirty="0"/>
                  <a:t>Solutions of </a:t>
                </a: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0.1 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+0.2 </m:t>
                    </m:r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+0.3=0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58" y="4940857"/>
                <a:ext cx="2580322" cy="1223989"/>
              </a:xfrm>
              <a:prstGeom prst="rect">
                <a:avLst/>
              </a:prstGeom>
              <a:blipFill>
                <a:blip r:embed="rId6"/>
                <a:stretch>
                  <a:fillRect t="-15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 bwMode="auto">
          <a:xfrm>
            <a:off x="3517900" y="5341576"/>
            <a:ext cx="1422402" cy="195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054601" y="3897313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dirty="0">
                <a:latin typeface="+mj-lt"/>
              </a:rPr>
              <a:t>zplane()</a:t>
            </a:r>
            <a:endParaRPr lang="fr-C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80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filter with stable inverse</a:t>
            </a:r>
          </a:p>
        </p:txBody>
      </p:sp>
      <p:sp>
        <p:nvSpPr>
          <p:cNvPr id="348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6283BE1-912C-44C8-970E-88B08D03D1C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482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7389" y="838200"/>
            <a:ext cx="8277225" cy="5181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89400" y="990601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P=[0.5 0.3 0.2] Q=[1]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67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What is true about this filter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𝑭</m:t>
                    </m:r>
                  </m:oMath>
                </a14:m>
                <a:r>
                  <a:rPr lang="en-US" sz="3200" dirty="0"/>
                  <a:t> (where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𝑌</m:t>
                    </m:r>
                    <m:r>
                      <a:rPr lang="en-US" sz="3200" i="1">
                        <a:latin typeface="Cambria Math"/>
                      </a:rPr>
                      <m:t>=</m:t>
                    </m:r>
                    <m:r>
                      <a:rPr lang="en-US" sz="3200" i="1">
                        <a:latin typeface="Cambria Math"/>
                      </a:rPr>
                      <m:t>𝐹𝑋</m:t>
                    </m:r>
                  </m:oMath>
                </a14:m>
                <a:r>
                  <a:rPr lang="en-US" sz="3200" dirty="0"/>
                  <a:t>)?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703388" y="3537065"/>
                <a:ext cx="8856662" cy="3205048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0.3 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0.2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−0.5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−0.3 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</a:rPr>
                      <m:t>−0.2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0.5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0.3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0.2 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A and B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A and C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B and C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All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None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I don’t know</a:t>
                </a:r>
              </a:p>
            </p:txBody>
          </p:sp>
        </mc:Choice>
        <mc:Fallback xmlns="">
          <p:sp>
            <p:nvSpPr>
              <p:cNvPr id="6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1703388" y="3537065"/>
                <a:ext cx="8856662" cy="3205048"/>
              </a:xfrm>
              <a:blipFill>
                <a:blip r:embed="rId8"/>
                <a:stretch>
                  <a:fillRect l="-757" t="-30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4101" y="876301"/>
            <a:ext cx="3015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P=[1] Q=[0.5 0.3 0.2]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1950" y="531033"/>
            <a:ext cx="8286750" cy="2724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7830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is true and is the definition of the filter</a:t>
                </a:r>
              </a:p>
              <a:p>
                <a:r>
                  <a:rPr lang="en-US" dirty="0"/>
                  <a:t>B is not equivalent to A and is wrong</a:t>
                </a:r>
              </a:p>
              <a:p>
                <a:r>
                  <a:rPr lang="en-US" dirty="0"/>
                  <a:t>C is false; but it is true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0.5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+0.3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0.2 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</a:t>
                </a:r>
                <a:r>
                  <a:rPr lang="" dirty="0"/>
                  <a:t>(</a:t>
                </a:r>
                <a14:m>
                  <m:oMath xmlns:m="http://schemas.openxmlformats.org/officeDocument/2006/math">
                    <m:r>
                      <a:rPr lang="" i="1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" dirty="0"/>
                  <a:t>)</a:t>
                </a:r>
                <a:r>
                  <a:rPr lang="en-US" dirty="0"/>
                  <a:t> and AR</a:t>
                </a:r>
                <a:r>
                  <a:rPr lang="" dirty="0"/>
                  <a:t>(</a:t>
                </a:r>
                <a14:m>
                  <m:oMath xmlns:m="http://schemas.openxmlformats.org/officeDocument/2006/math">
                    <m:r>
                      <a:rPr lang="" i="1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" dirty="0"/>
                  <a:t>)</a:t>
                </a:r>
                <a:r>
                  <a:rPr lang="en-US" dirty="0"/>
                  <a:t> representation of a filter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77" b="-4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𝐹𝑋</m:t>
                    </m:r>
                  </m:oMath>
                </a14:m>
                <a:r>
                  <a:rPr lang="" dirty="0"/>
                  <a:t> for a filter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with impulse response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" dirty="0"/>
              </a:p>
              <a:p>
                <a:pPr/>
                <a:r>
                  <a:rPr lang="" dirty="0"/>
                  <a:t>T</a:t>
                </a:r>
                <a:r>
                  <a:rPr lang="en-US" dirty="0"/>
                  <a:t>he standard </a:t>
                </a:r>
                <a:r>
                  <a:rPr lang="" dirty="0"/>
                  <a:t>input-output equation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r>
                  <a:rPr lang="" dirty="0"/>
                  <a:t>is called </a:t>
                </a:r>
                <a:r>
                  <a:rPr lang="en-US" dirty="0">
                    <a:solidFill>
                      <a:srgbClr val="FF0000"/>
                    </a:solidFill>
                  </a:rPr>
                  <a:t>MA </a:t>
                </a:r>
                <a:r>
                  <a:rPr lang="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/>
                  <a:t> representation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</m:oMath>
                </a14:m>
                <a:r>
                  <a:rPr lang="" dirty="0"/>
                  <a:t>.</a:t>
                </a:r>
              </a:p>
              <a:p>
                <a:endParaRPr lang="en-US" dirty="0"/>
              </a:p>
              <a:p>
                <a:r>
                  <a:rPr lang="" dirty="0"/>
                  <a:t>If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" dirty="0"/>
                  <a:t> is invertible,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" dirty="0"/>
                  <a:t> be the impulse response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" dirty="0"/>
                  <a:t> so that </a:t>
                </a:r>
                <a:br>
                  <a:rPr lang="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+…</m:t>
                    </m:r>
                    <m:sSubSup>
                      <m:sSubSup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" dirty="0"/>
                  <a:t> and thus</a:t>
                </a:r>
              </a:p>
              <a:p>
                <a:pPr/>
                <a:br>
                  <a:rPr lang="en-US" b="0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−…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b="0" i="1" dirty="0">
                    <a:latin typeface="Cambria Math"/>
                  </a:rPr>
                </a:br>
                <a:r>
                  <a:rPr lang="" dirty="0"/>
                  <a:t> This is called the </a:t>
                </a:r>
                <a:r>
                  <a:rPr lang="" dirty="0">
                    <a:solidFill>
                      <a:srgbClr val="FF3300"/>
                    </a:solidFill>
                  </a:rPr>
                  <a:t>AR (</a:t>
                </a:r>
                <a14:m>
                  <m:oMath xmlns:m="http://schemas.openxmlformats.org/officeDocument/2006/math">
                    <m:r>
                      <a:rPr lang="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" dirty="0">
                    <a:solidFill>
                      <a:srgbClr val="FF3300"/>
                    </a:solidFill>
                  </a:rPr>
                  <a:t>)</a:t>
                </a:r>
                <a:r>
                  <a:rPr lang="" dirty="0"/>
                  <a:t> representation of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" dirty="0"/>
                  <a:t> </a:t>
                </a:r>
                <a:endParaRPr lang="en-US" dirty="0"/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1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8. How is this prediction done ?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𝐿𝑌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with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dirty="0"/>
                  <a:t> and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iid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()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thus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−16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−17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−16 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−17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(MA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" dirty="0"/>
                  <a:t>)</a:t>
                </a:r>
              </a:p>
              <a:p>
                <a:endParaRPr lang="en-US" dirty="0"/>
              </a:p>
              <a:p>
                <a:pPr/>
                <a:r>
                  <a:rPr lang="en-US" dirty="0"/>
                  <a:t>Prediction at lag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ℓ=1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−15 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03686" y="0"/>
            <a:ext cx="3245263" cy="239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783740" y="4943782"/>
              <a:ext cx="2537280" cy="363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8620" y="4928662"/>
                <a:ext cx="2566800" cy="393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5493480" y="5393885"/>
            <a:ext cx="88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known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3296582" y="5151413"/>
              <a:ext cx="824040" cy="392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1462" y="5136293"/>
                <a:ext cx="853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6974" y="5663936"/>
                <a:ext cx="3530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Given the past up to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, this is random with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74" y="5663936"/>
                <a:ext cx="3530600" cy="707886"/>
              </a:xfrm>
              <a:prstGeom prst="rect">
                <a:avLst/>
              </a:prstGeom>
              <a:blipFill>
                <a:blip r:embed="rId8"/>
                <a:stretch>
                  <a:fillRect l="-862" t="-4310" r="-2241" b="-146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88" t="51895" r="25968"/>
          <a:stretch/>
        </p:blipFill>
        <p:spPr bwMode="auto">
          <a:xfrm>
            <a:off x="7696200" y="2578100"/>
            <a:ext cx="2908300" cy="233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16901" y="2794000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01" y="2794000"/>
                <a:ext cx="4626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696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Point Prediction at lag 1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Prediction at lag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ℓ=1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−15 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−16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pPr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∼</m:t>
                    </m:r>
                    <m:r>
                      <a:rPr lang="en-US" b="0" i="1" smtClean="0">
                        <a:latin typeface="Cambria Math"/>
                      </a:rPr>
                      <m:t>𝑖𝑖𝑑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()</m:t>
                    </m:r>
                  </m:oMath>
                </a14:m>
                <a:r>
                  <a:rPr lang="en-US" dirty="0"/>
                  <a:t> with zero mean, </a:t>
                </a:r>
                <a:br>
                  <a:rPr lang="en-US" dirty="0"/>
                </a:br>
                <a:r>
                  <a:rPr lang="en-US" dirty="0"/>
                  <a:t>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given the past up to</a:t>
                </a:r>
                <a:br>
                  <a:rPr lang="en-US" dirty="0"/>
                </a:br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is (point prediction)</a:t>
                </a:r>
                <a:br>
                  <a:rPr lang="en-US" b="0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−15 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−16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03686" y="0"/>
            <a:ext cx="3245263" cy="239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855700" y="2116181"/>
              <a:ext cx="2537280" cy="363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0580" y="2101061"/>
                <a:ext cx="2566800" cy="393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5533563" y="2481065"/>
            <a:ext cx="88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known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3315349" y="2317124"/>
              <a:ext cx="824040" cy="392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0229" y="2302004"/>
                <a:ext cx="853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10244" y="2671556"/>
                <a:ext cx="3530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Given the past up to time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, this is random with distribution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4" y="2671556"/>
                <a:ext cx="3530600" cy="707886"/>
              </a:xfrm>
              <a:prstGeom prst="rect">
                <a:avLst/>
              </a:prstGeom>
              <a:blipFill>
                <a:blip r:embed="rId8"/>
                <a:stretch>
                  <a:fillRect l="-864" t="-4310" r="-2418" b="-146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88" t="51895" r="25968"/>
          <a:stretch/>
        </p:blipFill>
        <p:spPr bwMode="auto">
          <a:xfrm>
            <a:off x="7696200" y="2578100"/>
            <a:ext cx="2908300" cy="233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16901" y="2794000"/>
                <a:ext cx="462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901" y="2794000"/>
                <a:ext cx="4626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950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Point Predictions</a:t>
            </a:r>
            <a:br>
              <a:rPr lang="en-US" sz="3200" dirty="0"/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Prediction at lag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ℓ=2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−14 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−15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 : (point prediction at lag 2)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(1)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−14 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−15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lag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: use the formula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+ℓ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+ℓ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+ℓ−1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+ℓ−16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+ℓ−17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 which you replace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+ℓ</m:t>
                        </m:r>
                      </m:sub>
                    </m:sSub>
                  </m:oMath>
                </a14:m>
                <a:r>
                  <a:rPr lang="en-US" dirty="0"/>
                  <a:t> by 0 (=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()</m:t>
                    </m:r>
                  </m:oMath>
                </a14:m>
                <a:r>
                  <a:rPr lang="en-US" dirty="0"/>
                  <a:t>)</a:t>
                </a:r>
                <a:endParaRPr lang="" dirty="0"/>
              </a:p>
              <a:p>
                <a:r>
                  <a:rPr lang="" dirty="0"/>
                  <a:t>for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60680" y="2512457"/>
            <a:ext cx="8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known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3077347" y="2290605"/>
              <a:ext cx="824040" cy="392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227" y="2275485"/>
                <a:ext cx="853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7547" y="2533229"/>
                <a:ext cx="3530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Given the past up to time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, the conditional expectation is 0 (F() has zero mean)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7" y="2533229"/>
                <a:ext cx="3530600" cy="1015663"/>
              </a:xfrm>
              <a:prstGeom prst="rect">
                <a:avLst/>
              </a:prstGeom>
              <a:blipFill>
                <a:blip r:embed="rId5"/>
                <a:stretch>
                  <a:fillRect l="-518" t="-3614" r="-1900" b="-1024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529706" y="2148497"/>
              <a:ext cx="1882187" cy="363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4585" y="2133377"/>
                <a:ext cx="1911709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 rot="16710200">
              <a:off x="4493774" y="2543580"/>
              <a:ext cx="824040" cy="392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6710200">
                <a:off x="4478654" y="2528460"/>
                <a:ext cx="853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97636" y="3045556"/>
                <a:ext cx="3530600" cy="71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Given the past up to time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, the conditional expectation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36" y="3045556"/>
                <a:ext cx="3530600" cy="716222"/>
              </a:xfrm>
              <a:prstGeom prst="rect">
                <a:avLst/>
              </a:prstGeom>
              <a:blipFill>
                <a:blip r:embed="rId9"/>
                <a:stretch>
                  <a:fillRect l="-345" t="-5128" r="-2073" b="-1538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7403686" y="0"/>
            <a:ext cx="3245263" cy="4914900"/>
            <a:chOff x="5879685" y="0"/>
            <a:chExt cx="3245263" cy="491490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79685" y="0"/>
              <a:ext cx="3245263" cy="23926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988" t="51895" r="25968"/>
            <a:stretch/>
          </p:blipFill>
          <p:spPr bwMode="auto">
            <a:xfrm>
              <a:off x="6172200" y="2578100"/>
              <a:ext cx="2908300" cy="2336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540500" y="584200"/>
                  <a:ext cx="425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500" y="584200"/>
                  <a:ext cx="425308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692900" y="2794000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900" y="2794000"/>
                  <a:ext cx="462691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079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0" y="1707587"/>
            <a:ext cx="8902700" cy="2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70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Differencing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Differencing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discrete-time derivative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⇔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has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same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length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as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𝑌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and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with the </a:t>
                </a:r>
                <a:r>
                  <a:rPr lang="" b="0" dirty="0"/>
                  <a:t>(matlab) </a:t>
                </a:r>
                <a:r>
                  <a:rPr lang="en-US" b="0" dirty="0"/>
                  <a:t>convention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b="0" dirty="0"/>
                  <a:t>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≤0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filter, thus is linear,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𝑍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removes linear trends</a:t>
                </a:r>
              </a:p>
              <a:p>
                <a:endParaRPr lang="en-US" dirty="0"/>
              </a:p>
              <a:p>
                <a:r>
                  <a:rPr lang="en-US" dirty="0"/>
                  <a:t>Repeated application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removes polynomial trends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8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20535" y="0"/>
                <a:ext cx="8337665" cy="1066800"/>
              </a:xfrm>
            </p:spPr>
            <p:txBody>
              <a:bodyPr/>
              <a:lstStyle/>
              <a:p>
                <a:r>
                  <a:rPr lang="en-US" sz="3200" dirty="0"/>
                  <a:t>Use of the alternative representation (MA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/>
                          </a:rPr>
                          <m:t>𝑳</m:t>
                        </m:r>
                      </m:e>
                      <m:sup>
                        <m:r>
                          <a:rPr lang="en-US" sz="3200" b="1" i="1"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0535" y="0"/>
                <a:ext cx="8337665" cy="1066800"/>
              </a:xfrm>
              <a:blipFill>
                <a:blip r:embed="rId2"/>
                <a:stretch>
                  <a:fillRect l="-1901" t="-8000" b="-2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Prediction at lag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ℓ=1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−14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/>
                  </a:rPr>
                  <a:t> </a:t>
                </a:r>
                <a:br>
                  <a:rPr lang="en-US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−15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−16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i="1" dirty="0">
                          <a:latin typeface="Cambria Math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−46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+…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−14</m:t>
                        </m:r>
                      </m:sub>
                    </m:sSub>
                    <m:r>
                      <m:rPr>
                        <m:nor/>
                      </m:rP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+2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−15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−16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−30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 +</m:t>
                    </m:r>
                    <m:r>
                      <a:rPr lang="en-US" i="1" dirty="0">
                        <a:latin typeface="Cambria Math"/>
                      </a:rPr>
                      <m:t>3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−31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−32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−46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it would not be a good idea to use this formula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because we accumulate a large number of errors – but it can be used to compute prediction intervals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57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16052" y="1757787"/>
              <a:ext cx="5349960" cy="192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0932" y="1742667"/>
                <a:ext cx="5379480" cy="195367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7325480" y="2667988"/>
            <a:ext cx="88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known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 rot="19147386">
              <a:off x="1022045" y="2882101"/>
              <a:ext cx="824040" cy="392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9147386">
                <a:off x="1006925" y="2866981"/>
                <a:ext cx="8535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6142" y="3496610"/>
                <a:ext cx="3530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Given the past up to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, this is random with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42" y="3496610"/>
                <a:ext cx="3530600" cy="707886"/>
              </a:xfrm>
              <a:prstGeom prst="rect">
                <a:avLst/>
              </a:prstGeom>
              <a:blipFill>
                <a:blip r:embed="rId8"/>
                <a:stretch>
                  <a:fillRect l="-864" t="-5172" r="-2418" b="-1465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03686" y="0"/>
            <a:ext cx="3245263" cy="239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0" y="584200"/>
                <a:ext cx="42530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268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0"/>
                <a:ext cx="10336388" cy="908050"/>
              </a:xfrm>
            </p:spPr>
            <p:txBody>
              <a:bodyPr/>
              <a:lstStyle/>
              <a:p>
                <a:r>
                  <a:rPr lang="en-US" dirty="0"/>
                  <a:t>Computation of Prediction Intervals (example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ℓ=</m:t>
                    </m:r>
                    <m:r>
                      <a:rPr lang="en-US" b="1" i="1" smtClean="0">
                        <a:latin typeface="Cambria Math"/>
                      </a:rPr>
                      <m:t>𝟑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0"/>
                <a:ext cx="10336388" cy="908050"/>
              </a:xfrm>
              <a:blipFill>
                <a:blip r:embed="rId2"/>
                <a:stretch>
                  <a:fillRect l="-1474" b="-469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Prediction at lag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ℓ=</m:t>
                    </m:r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: 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i="1" dirty="0">
                    <a:latin typeface="Cambria Math"/>
                  </a:rPr>
                </a:br>
                <a:r>
                  <a:rPr lang="en-US" dirty="0"/>
                  <a:t>Since the filter L is causal and invertible, knowing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equivalent to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i="1" dirty="0">
                  <a:latin typeface="Cambria Math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/>
                  </a:rPr>
                  <a:t> </a:t>
                </a:r>
                <a:br>
                  <a:rPr lang="en-US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−13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−14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−28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 dirty="0">
                          <a:latin typeface="Cambria Math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−39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−30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−44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+…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/>
                <a:r>
                  <a:rPr lang="en-US" dirty="0"/>
                  <a:t>Therefore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(innovation formula):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(3)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846985" y="2552040"/>
              <a:ext cx="5484240" cy="1753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1865" y="2536920"/>
                <a:ext cx="551376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25926" y="4404957"/>
                <a:ext cx="1866665" cy="716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Known at time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2000" dirty="0">
                    <a:solidFill>
                      <a:srgbClr val="FF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926" y="4404957"/>
                <a:ext cx="1866665" cy="716222"/>
              </a:xfrm>
              <a:prstGeom prst="rect">
                <a:avLst/>
              </a:prstGeom>
              <a:blipFill>
                <a:blip r:embed="rId6"/>
                <a:stretch>
                  <a:fillRect l="-3268" t="-5128" b="-854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9"/>
          <a:stretch/>
        </p:blipFill>
        <p:spPr bwMode="auto">
          <a:xfrm>
            <a:off x="9927896" y="1633451"/>
            <a:ext cx="2264104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29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4607" y="215900"/>
                <a:ext cx="9886055" cy="641455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br>
                  <a:rPr lang="en-US" i="1" dirty="0"/>
                </a:br>
                <a:br>
                  <a:rPr lang="en-US" i="1" dirty="0"/>
                </a:br>
                <a:r>
                  <a:rPr lang="en-US" i="1" dirty="0"/>
                  <a:t> </a:t>
                </a:r>
                <a:r>
                  <a:rPr lang="en-US" dirty="0"/>
                  <a:t>Given the past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the distribution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given by</a:t>
                </a:r>
                <a:br>
                  <a:rPr lang="en-US" dirty="0"/>
                </a:br>
                <a:r>
                  <a:rPr lang="en-US" dirty="0"/>
                  <a:t>- a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br>
                  <a:rPr lang="en-US" i="1" dirty="0"/>
                </a:br>
                <a:r>
                  <a:rPr lang="en-US" i="1" dirty="0"/>
                  <a:t>- </a:t>
                </a:r>
                <a:r>
                  <a:rPr lang="en-US" dirty="0"/>
                  <a:t>plus the sum of 3 independent random variables</a:t>
                </a:r>
                <a:br>
                  <a:rPr lang="en-US" dirty="0"/>
                </a:br>
                <a:r>
                  <a:rPr lang="en-US" dirty="0"/>
                  <a:t>each with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()</m:t>
                    </m:r>
                  </m:oMath>
                </a14:m>
                <a:r>
                  <a:rPr lang="en-US" dirty="0"/>
                  <a:t> (the assumed distribution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∼</m:t>
                    </m:r>
                    <m:r>
                      <a:rPr lang="en-US" b="0" i="1" smtClean="0">
                        <a:latin typeface="Cambria Math"/>
                      </a:rPr>
                      <m:t>𝑖𝑖𝑑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dirty="0"/>
                  <a:t> given the past up to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is normal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3 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607" y="215900"/>
                <a:ext cx="9886055" cy="6414558"/>
              </a:xfrm>
              <a:blipFill>
                <a:blip r:embed="rId2"/>
                <a:stretch>
                  <a:fillRect l="-925" t="-3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48826F-FCEB-445E-BD78-768C369CC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9"/>
          <a:stretch/>
        </p:blipFill>
        <p:spPr bwMode="auto">
          <a:xfrm>
            <a:off x="9927896" y="1633451"/>
            <a:ext cx="2264104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168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95%-prediction interval at lag 3 is…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(3) ±1.96 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±1.96</m:t>
                    </m:r>
                    <m:r>
                      <a:rPr lang="en-US" b="0" i="1" smtClean="0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𝜎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±1.96×3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𝜎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±1.96×3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 of the above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blipFill rotWithShape="0">
                <a:blip r:embed="rId7"/>
                <a:stretch>
                  <a:fillRect l="-1032" t="-75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A2DF5C9-908D-4BC6-B9B3-CEA2AFDB8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9"/>
          <a:stretch/>
        </p:blipFill>
        <p:spPr bwMode="auto">
          <a:xfrm>
            <a:off x="9927896" y="1633451"/>
            <a:ext cx="2264104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227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dirty="0"/>
                  <a:t> given the past up to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is normal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3 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therefore with </a:t>
                </a:r>
                <a:r>
                  <a:rPr lang="en-US" dirty="0" err="1"/>
                  <a:t>proba</a:t>
                </a:r>
                <a:r>
                  <a:rPr lang="en-US" dirty="0"/>
                  <a:t> 95%,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in the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±1.96×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/>
                          </a:rPr>
                          <m:t>3</m:t>
                        </m:r>
                      </m:e>
                    </m:rad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69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Prediction assuming differenced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 smtClean="0">
                        <a:latin typeface="Cambria Math"/>
                      </a:rPr>
                      <m:t>iid</m:t>
                    </m:r>
                    <m:r>
                      <a:rPr lang="en-CA" b="1" i="1" smtClean="0">
                        <a:latin typeface="Cambria Math"/>
                      </a:rPr>
                      <m:t> </m:t>
                    </m:r>
                    <m:r>
                      <a:rPr lang="en-CA" b="1" i="1" smtClean="0">
                        <a:latin typeface="Cambria Math"/>
                      </a:rPr>
                      <m:t>𝑵</m:t>
                    </m:r>
                    <m:r>
                      <a:rPr lang="en-CA" b="1" i="1" smtClean="0">
                        <a:latin typeface="Cambria Math"/>
                      </a:rPr>
                      <m:t>(</m:t>
                    </m:r>
                    <m:r>
                      <a:rPr lang="en-CA" b="1" i="1" smtClean="0">
                        <a:latin typeface="Cambria Math"/>
                      </a:rPr>
                      <m:t>𝟎</m:t>
                    </m:r>
                    <m:r>
                      <a:rPr lang="en-CA" b="1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CA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CA" b="1" i="1" smtClean="0">
                        <a:latin typeface="Cambria Math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789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77" b="-53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4686E83-0343-4DB8-A585-74ACB1CE1C85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B02C1-3ED6-470B-8276-66839438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908050"/>
            <a:ext cx="8199684" cy="5717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034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32258"/>
            <a:ext cx="9144000" cy="276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236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/>
              <a:t>Compare the Two</a:t>
            </a:r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1A5B10A-4B52-4F70-B058-56CDD92400B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1195945" y="5263341"/>
            <a:ext cx="5099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2000" dirty="0" err="1">
                <a:latin typeface="+mj-lt"/>
              </a:rPr>
              <a:t>Linear</a:t>
            </a:r>
            <a:r>
              <a:rPr lang="fr-CH" sz="2000" dirty="0">
                <a:latin typeface="+mj-lt"/>
              </a:rPr>
              <a:t> </a:t>
            </a:r>
            <a:r>
              <a:rPr lang="fr-CH" sz="2000" dirty="0" err="1">
                <a:latin typeface="+mj-lt"/>
              </a:rPr>
              <a:t>Regression</a:t>
            </a:r>
            <a:r>
              <a:rPr lang="fr-CH" sz="2000" dirty="0">
                <a:latin typeface="+mj-lt"/>
              </a:rPr>
              <a:t> </a:t>
            </a:r>
            <a:r>
              <a:rPr lang="fr-CH" sz="2000" dirty="0" err="1">
                <a:latin typeface="+mj-lt"/>
              </a:rPr>
              <a:t>with</a:t>
            </a:r>
            <a:r>
              <a:rPr lang="fr-CH" sz="2000" dirty="0">
                <a:latin typeface="+mj-lt"/>
              </a:rPr>
              <a:t> 3 </a:t>
            </a:r>
            <a:r>
              <a:rPr lang="fr-CH" sz="2000" dirty="0" err="1">
                <a:latin typeface="+mj-lt"/>
              </a:rPr>
              <a:t>parameters</a:t>
            </a:r>
            <a:r>
              <a:rPr lang="fr-CH" sz="2000" dirty="0">
                <a:latin typeface="+mj-lt"/>
              </a:rPr>
              <a:t> + variance</a:t>
            </a:r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6438209" y="5263341"/>
            <a:ext cx="4038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sz="2000" dirty="0" err="1">
                <a:latin typeface="+mj-lt"/>
              </a:rPr>
              <a:t>Assuming</a:t>
            </a:r>
            <a:r>
              <a:rPr lang="fr-CH" sz="2000" dirty="0">
                <a:latin typeface="+mj-lt"/>
              </a:rPr>
              <a:t> </a:t>
            </a:r>
            <a:r>
              <a:rPr lang="fr-CH" sz="2000" dirty="0" err="1">
                <a:latin typeface="+mj-lt"/>
              </a:rPr>
              <a:t>differenced</a:t>
            </a:r>
            <a:r>
              <a:rPr lang="fr-CH" sz="2000" dirty="0">
                <a:latin typeface="+mj-lt"/>
              </a:rPr>
              <a:t> data </a:t>
            </a:r>
            <a:r>
              <a:rPr lang="fr-CH" sz="2000" dirty="0" err="1">
                <a:latin typeface="+mj-lt"/>
              </a:rPr>
              <a:t>is</a:t>
            </a:r>
            <a:r>
              <a:rPr lang="fr-CH" sz="2000" dirty="0">
                <a:latin typeface="+mj-lt"/>
              </a:rPr>
              <a:t> </a:t>
            </a:r>
            <a:r>
              <a:rPr lang="fr-CH" sz="2000" dirty="0" err="1">
                <a:latin typeface="+mj-lt"/>
              </a:rPr>
              <a:t>iid</a:t>
            </a:r>
            <a:endParaRPr lang="fr-CH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7095E-F7FD-46B3-8A05-FABFD012F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81" r="16135" b="23054"/>
          <a:stretch/>
        </p:blipFill>
        <p:spPr>
          <a:xfrm>
            <a:off x="6264795" y="1045483"/>
            <a:ext cx="5918661" cy="421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C78B02-3B1A-4A7E-98B1-1C69118279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52" y="1938087"/>
            <a:ext cx="6401919" cy="2860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281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Using ARMA Models for the Noise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technique is used when the differenced data appears </a:t>
            </a:r>
            <a:r>
              <a:rPr lang="en-US" dirty="0">
                <a:solidFill>
                  <a:srgbClr val="FF0000"/>
                </a:solidFill>
              </a:rPr>
              <a:t>stationary but not </a:t>
            </a:r>
            <a:r>
              <a:rPr lang="en-US" dirty="0" err="1">
                <a:solidFill>
                  <a:srgbClr val="FF0000"/>
                </a:solidFill>
              </a:rPr>
              <a:t>iid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the correlation structure can be used to gain some information about futures</a:t>
            </a:r>
          </a:p>
          <a:p>
            <a:r>
              <a:rPr lang="en-US" dirty="0"/>
              <a:t>The differenced data can be modelled as an ARMA process instead of </a:t>
            </a:r>
            <a:r>
              <a:rPr lang="en-US" dirty="0" err="1"/>
              <a:t>iid</a:t>
            </a:r>
            <a:endParaRPr lang="en-US" dirty="0"/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E70DF47-510C-4F18-9E2C-D1B9F74CC24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9" y="3346450"/>
            <a:ext cx="3743325" cy="3009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07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Deciding whether a stationary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iid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Assume differenced time series</a:t>
                </a:r>
                <a14:m>
                  <m:oMath xmlns:m="http://schemas.openxmlformats.org/officeDocument/2006/math">
                    <m:r>
                      <a:rPr lang="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" dirty="0"/>
                  <a:t> looks stationary</a:t>
                </a:r>
              </a:p>
              <a:p>
                <a:endParaRPr lang="" dirty="0"/>
              </a:p>
              <a:p>
                <a:r>
                  <a:rPr lang="" dirty="0"/>
                  <a:t>Sample auto-covariance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" dirty="0"/>
              </a:p>
              <a:p>
                <a:r>
                  <a:rPr lang="" dirty="0"/>
                  <a:t>Sample </a:t>
                </a:r>
                <a:r>
                  <a:rPr lang="" dirty="0">
                    <a:solidFill>
                      <a:srgbClr val="FF3300"/>
                    </a:solidFill>
                  </a:rPr>
                  <a:t>Auto-Correlation Function</a:t>
                </a:r>
                <a:r>
                  <a:rPr lang="" dirty="0"/>
                  <a:t> (ACF)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If </a:t>
                </a:r>
                <a14:m>
                  <m:oMath xmlns:m="http://schemas.openxmlformats.org/officeDocument/2006/math">
                    <m:r>
                      <a:rPr lang="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" dirty="0"/>
                  <a:t> is large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" dirty="0"/>
                  <a:t> is iid, around 95% of the the values of ACF lie within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1.96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See also tests (Ljung-Box test)</a:t>
                </a:r>
              </a:p>
              <a:p>
                <a:endParaRPr lang="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1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</a:t>
            </a:r>
            <a:r>
              <a:rPr lang="en-US" dirty="0" err="1"/>
              <a:t>seasonalizing</a:t>
            </a:r>
            <a:r>
              <a:rPr lang="en-US" dirty="0"/>
              <a:t>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De-</a:t>
                </a:r>
                <a:r>
                  <a:rPr lang="en-US" dirty="0" err="1"/>
                  <a:t>seasonalizing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 (sum of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values)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has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same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length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as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en-US" i="1" dirty="0">
                    <a:latin typeface="Cambria Math"/>
                  </a:rPr>
                </a:br>
                <a:r>
                  <a:rPr lang="en-US" i="1" dirty="0">
                    <a:latin typeface="Cambria Math"/>
                  </a:rPr>
                  <a:t>	</a:t>
                </a:r>
                <a:r>
                  <a:rPr lang="en-US" dirty="0"/>
                  <a:t>with the convention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whenever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≤0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periodic of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 is constant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removes periodic components</a:t>
                </a:r>
              </a:p>
              <a:p>
                <a:endParaRPr lang="en-US" dirty="0"/>
              </a:p>
              <a:p>
                <a:r>
                  <a:rPr lang="en-US" dirty="0"/>
                  <a:t>Differencing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b="0" i="1" dirty="0">
                    <a:latin typeface="Cambria Math"/>
                  </a:rPr>
                  <a:t> </a:t>
                </a:r>
                <a:br>
                  <a:rPr lang="en-CA" dirty="0"/>
                </a:br>
                <a:r>
                  <a:rPr lang="en-CA" dirty="0"/>
                  <a:t>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 has same length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with the convention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whenever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≤0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65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81365A4-25FD-45EE-B279-0CFC6C64409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5586" y="88900"/>
            <a:ext cx="3245263" cy="239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46400" y="673100"/>
                <a:ext cx="425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0" y="673100"/>
                <a:ext cx="4253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994095" y="215900"/>
            <a:ext cx="2908300" cy="2336800"/>
            <a:chOff x="6172200" y="2794000"/>
            <a:chExt cx="2908300" cy="23368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988" t="51895" r="25968"/>
            <a:stretch/>
          </p:blipFill>
          <p:spPr bwMode="auto">
            <a:xfrm>
              <a:off x="6172200" y="2794000"/>
              <a:ext cx="2908300" cy="2336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692900" y="3009900"/>
                  <a:ext cx="46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900" y="3009900"/>
                  <a:ext cx="46269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6548" y="2447491"/>
            <a:ext cx="8891452" cy="4169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42960" y="2969235"/>
                <a:ext cx="886781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i="1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i="1">
                              <a:latin typeface="Cambria Math" panose="02040503050406030204" pitchFamily="18" charset="0"/>
                            </a:rPr>
                            <m:t>1.96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960" y="2969235"/>
                <a:ext cx="886781" cy="6646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9340822" y="3515062"/>
              <a:ext cx="360720" cy="8056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3902" y="3498187"/>
                <a:ext cx="393840" cy="838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9268102" y="3510382"/>
              <a:ext cx="398160" cy="4377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1228" y="3493476"/>
                <a:ext cx="431190" cy="47085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852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ARMA </a:t>
            </a:r>
            <a:r>
              <a:rPr lang="fr-CH" dirty="0" err="1"/>
              <a:t>Process</a:t>
            </a:r>
            <a:endParaRPr lang="fr-CH" dirty="0"/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3569FEBD-8372-47F5-B7F4-3CC02F4C052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78FC-A4F3-4648-ABB8-D5A75B33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0" y="908050"/>
            <a:ext cx="9389807" cy="408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C46A1-BE23-43D3-BD1F-B10BF2E8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00" y="5355791"/>
            <a:ext cx="9567554" cy="1204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81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6A68-F9F5-4936-8D67-BA8E7951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ARMA Process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C083B2-39E8-46B6-8F97-D48D2367C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In other words, the random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is</a:t>
                </a:r>
                <a:r>
                  <a:rPr lang="fr-CH" dirty="0"/>
                  <a:t> an ARMA process </a:t>
                </a:r>
                <a:r>
                  <a:rPr lang="fr-CH" dirty="0" err="1"/>
                  <a:t>with</a:t>
                </a:r>
                <a:r>
                  <a:rPr lang="fr-CH" dirty="0"/>
                  <a:t> </a:t>
                </a:r>
                <a:r>
                  <a:rPr lang="fr-CH" dirty="0" err="1"/>
                  <a:t>mean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fr-CH" dirty="0"/>
                  <a:t> </a:t>
                </a:r>
                <a:r>
                  <a:rPr lang="fr-CH" dirty="0" err="1"/>
                  <a:t>iff</a:t>
                </a:r>
                <a:endParaRPr lang="fr-C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A" b="0" dirty="0"/>
              </a:p>
              <a:p>
                <a:endParaRPr lang="en-CA" dirty="0"/>
              </a:p>
              <a:p>
                <a:r>
                  <a:rPr lang="en-CA" dirty="0"/>
                  <a:t>with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+…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b="0" dirty="0"/>
                  <a:t> </a:t>
                </a:r>
                <a:br>
                  <a:rPr lang="en-CA" dirty="0"/>
                </a:br>
                <a:r>
                  <a:rPr lang="en-CA" dirty="0"/>
                  <a:t>we require that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b="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CA" b="0" dirty="0"/>
                  <a:t> </a:t>
                </a:r>
                <a:r>
                  <a:rPr lang="en-CA" dirty="0"/>
                  <a:t>are stable.</a:t>
                </a:r>
                <a:endParaRPr lang="en-CA" b="0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C083B2-39E8-46B6-8F97-D48D2367C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0EE1-7A45-41A6-9BF7-02F85A404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A527-450D-439D-9453-CA7334163C56}"/>
              </a:ext>
            </a:extLst>
          </p:cNvPr>
          <p:cNvSpPr txBox="1"/>
          <p:nvPr/>
        </p:nvSpPr>
        <p:spPr>
          <a:xfrm>
            <a:off x="4563703" y="2642376"/>
            <a:ext cx="9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constant</a:t>
            </a:r>
            <a:endParaRPr lang="fr-CH" sz="1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27649-88AC-408D-80C3-69FB7DE54ED8}"/>
              </a:ext>
            </a:extLst>
          </p:cNvPr>
          <p:cNvSpPr txBox="1"/>
          <p:nvPr/>
        </p:nvSpPr>
        <p:spPr>
          <a:xfrm>
            <a:off x="5876345" y="2376159"/>
            <a:ext cx="127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+mj-lt"/>
              </a:rPr>
              <a:t>ARMA filter</a:t>
            </a:r>
            <a:endParaRPr lang="fr-CH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EE078-2497-4BDC-B59B-D16432959E4D}"/>
              </a:ext>
            </a:extLst>
          </p:cNvPr>
          <p:cNvSpPr txBox="1"/>
          <p:nvPr/>
        </p:nvSpPr>
        <p:spPr>
          <a:xfrm>
            <a:off x="6835836" y="1802792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err="1">
                <a:latin typeface="+mj-lt"/>
              </a:rPr>
              <a:t>i.i.d</a:t>
            </a:r>
            <a:r>
              <a:rPr lang="en-CA" sz="1800" dirty="0">
                <a:latin typeface="+mj-lt"/>
              </a:rPr>
              <a:t>. sequence </a:t>
            </a:r>
            <a:endParaRPr lang="fr-CH" sz="18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F145B7-F9EE-480C-84DE-F67EA849033C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025133" y="2177936"/>
            <a:ext cx="34956" cy="464440"/>
          </a:xfrm>
          <a:prstGeom prst="straightConnector1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3FC1DD-6A8C-408B-8424-013711CCC1A0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 flipV="1">
            <a:off x="5556475" y="2177937"/>
            <a:ext cx="319870" cy="382888"/>
          </a:xfrm>
          <a:prstGeom prst="straightConnector1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934E28-C987-4D71-989B-E9E6EC1F2E2A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5798128" y="1987458"/>
            <a:ext cx="1037708" cy="25235"/>
          </a:xfrm>
          <a:prstGeom prst="straightConnector1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59796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39FD-5ADF-4D30-9338-26138A9F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Examples of ARMA processes</a:t>
            </a:r>
            <a:endParaRPr lang="fr-CH" dirty="0"/>
          </a:p>
        </p:txBody>
      </p:sp>
      <p:sp>
        <p:nvSpPr>
          <p:cNvPr id="4813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64D8B20-1A3D-442C-88F5-81C85381E43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C40E1-0418-4C3A-8E5B-809FA3BF30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0" y="609450"/>
            <a:ext cx="9742308" cy="6248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507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>
              <a:xfrm>
                <a:off x="1631951" y="0"/>
                <a:ext cx="8785225" cy="1168400"/>
              </a:xfrm>
            </p:spPr>
            <p:txBody>
              <a:bodyPr/>
              <a:lstStyle/>
              <a:p>
                <a:r>
                  <a:rPr lang="en-US" dirty="0"/>
                  <a:t>Which of these </a:t>
                </a:r>
                <a:r>
                  <a:rPr lang="en-US" dirty="0" err="1"/>
                  <a:t>matlab</a:t>
                </a:r>
                <a:r>
                  <a:rPr lang="en-US" dirty="0"/>
                  <a:t> scripts produce a sample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𝑿</m:t>
                    </m:r>
                    <m:r>
                      <a:rPr lang="en-US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of an ARMA process 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1951" y="0"/>
                <a:ext cx="8785225" cy="1168400"/>
              </a:xfrm>
              <a:blipFill>
                <a:blip r:embed="rId4"/>
                <a:stretch>
                  <a:fillRect l="-1804" t="-2604" b="-1302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1535113"/>
            <a:ext cx="8856662" cy="56896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pt-BR" dirty="0"/>
              <a:t>X=filter([1 ; -0.4],[1;0.4],randn(1,n))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X=filter([1 ; 0.4],[1;-0.4],</a:t>
            </a:r>
            <a:r>
              <a:rPr lang="en-US" dirty="0" err="1"/>
              <a:t>randn</a:t>
            </a:r>
            <a:r>
              <a:rPr lang="en-US" dirty="0"/>
              <a:t>(1,n))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A and B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None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550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and B each produce a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where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 err="1"/>
                  <a:t>iid</a:t>
                </a:r>
                <a:r>
                  <a:rPr lang="en-US" dirty="0"/>
                  <a:t>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standard normal random variables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is an ARMA filter. </a:t>
                </a:r>
              </a:p>
              <a:p>
                <a:br>
                  <a:rPr lang="en-US" dirty="0"/>
                </a:br>
                <a:r>
                  <a:rPr lang="en-US" dirty="0"/>
                  <a:t>We need to verify whether the filter and its inverse are stables. For A, the roots of the numerator polynomial are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−0.4=0,  </m:t>
                    </m:r>
                  </m:oMath>
                </a14:m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=0.4</m:t>
                    </m:r>
                  </m:oMath>
                </a14:m>
                <a:r>
                  <a:rPr lang="en-US" dirty="0"/>
                  <a:t>; for the denominator polynomial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+0.4=0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=−0.4</m:t>
                    </m:r>
                  </m:oMath>
                </a14:m>
                <a:r>
                  <a:rPr lang="en-US" dirty="0"/>
                  <a:t> thus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are stable.</a:t>
                </a:r>
              </a:p>
              <a:p>
                <a:endParaRPr lang="en-US" dirty="0"/>
              </a:p>
              <a:p>
                <a:r>
                  <a:rPr lang="en-US" dirty="0"/>
                  <a:t>Idem for B.</a:t>
                </a:r>
              </a:p>
              <a:p>
                <a:endParaRPr lang="en-US" dirty="0"/>
              </a:p>
              <a:p>
                <a:r>
                  <a:rPr lang="en-US" dirty="0"/>
                  <a:t>Both A and B are ARMA processes.</a:t>
                </a:r>
              </a:p>
              <a:p>
                <a:r>
                  <a:rPr lang="en-US" dirty="0"/>
                  <a:t>Answer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47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ARMA Processes are Gaussian (non iid)</a:t>
            </a:r>
          </a:p>
        </p:txBody>
      </p:sp>
      <p:sp>
        <p:nvSpPr>
          <p:cNvPr id="491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1B0ADE6-B991-40CB-9A14-9CE426E445B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815788"/>
            <a:ext cx="9020552" cy="505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5746" y="5662861"/>
            <a:ext cx="9038715" cy="724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211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D3A06CC-1654-4832-A9BC-BF10AB4DAB5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667001"/>
            <a:ext cx="8991600" cy="1679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041" y="775062"/>
            <a:ext cx="6353175" cy="11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8788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124201" y="152400"/>
            <a:ext cx="7129463" cy="6477000"/>
          </a:xfrm>
          <a:noFill/>
        </p:spPr>
      </p:pic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969FF92-BC7C-4CD0-ADFD-F0AC4617A8AF}" type="slidenum">
              <a:rPr lang="en-US" smtClean="0"/>
              <a:pPr/>
              <a:t>58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131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</a:t>
            </a:r>
            <a:r>
              <a:rPr lang="fr-CH" dirty="0">
                <a:solidFill>
                  <a:srgbClr val="FF0000"/>
                </a:solidFill>
              </a:rPr>
              <a:t>I</a:t>
            </a:r>
            <a:r>
              <a:rPr lang="fr-CH" dirty="0"/>
              <a:t>MA </a:t>
            </a:r>
            <a:r>
              <a:rPr lang="fr-CH" dirty="0" err="1"/>
              <a:t>Process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called an ARIMA process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𝐿𝑌</m:t>
                    </m:r>
                  </m:oMath>
                </a14:m>
                <a:r>
                  <a:rPr lang="en-US" dirty="0"/>
                  <a:t> is an ARMA process,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is a combination of differencing and </a:t>
                </a:r>
                <a:r>
                  <a:rPr lang="en-US" dirty="0" err="1"/>
                  <a:t>deseasonalizing</a:t>
                </a:r>
                <a:r>
                  <a:rPr lang="en-US" dirty="0"/>
                  <a:t> filters </a:t>
                </a:r>
              </a:p>
              <a:p>
                <a:r>
                  <a:rPr lang="en-US" dirty="0"/>
                  <a:t>How to fit an ARIMA process ?</a:t>
                </a:r>
              </a:p>
              <a:p>
                <a:pPr lvl="1"/>
                <a:r>
                  <a:rPr lang="en-US" dirty="0"/>
                  <a:t>Apply differencing filters until appears stationary</a:t>
                </a:r>
              </a:p>
              <a:p>
                <a:pPr lvl="1"/>
                <a:r>
                  <a:rPr lang="en-US" dirty="0"/>
                  <a:t>Fit the differenced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𝐿𝑌</m:t>
                    </m:r>
                  </m:oMath>
                </a14:m>
                <a:r>
                  <a:rPr lang="en-US" dirty="0"/>
                  <a:t> using the ARMA fitting procedure (</a:t>
                </a:r>
                <a:r>
                  <a:rPr lang="en-US" dirty="0" err="1"/>
                  <a:t>Thm</a:t>
                </a:r>
                <a:r>
                  <a:rPr lang="en-US" dirty="0"/>
                  <a:t> 5.2,  </a:t>
                </a:r>
                <a:r>
                  <a:rPr lang="en-US" dirty="0" err="1"/>
                  <a:t>Matlab’s</a:t>
                </a:r>
                <a:r>
                  <a:rPr lang="en-US" dirty="0"/>
                  <a:t>  </a:t>
                </a:r>
                <a:r>
                  <a:rPr lang="en-US" dirty="0" err="1">
                    <a:latin typeface="+mj-lt"/>
                  </a:rPr>
                  <a:t>armax</a:t>
                </a:r>
                <a:r>
                  <a:rPr lang="en-US" dirty="0"/>
                  <a:t>);  </a:t>
                </a:r>
              </a:p>
              <a:p>
                <a:pPr lvl="1"/>
                <a:r>
                  <a:rPr lang="en-US" dirty="0"/>
                  <a:t>Check ACF of residuals; residuals are 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(1) </m:t>
                    </m:r>
                  </m:oMath>
                </a14:m>
                <a:r>
                  <a:rPr lang="en-US" dirty="0"/>
                  <a:t>(innovation formula)</a:t>
                </a:r>
              </a:p>
              <a:p>
                <a:pPr lvl="1"/>
                <a:r>
                  <a:rPr lang="en-US" dirty="0"/>
                  <a:t>Be careful with </a:t>
                </a:r>
                <a:r>
                  <a:rPr lang="en-US" dirty="0" err="1"/>
                  <a:t>overfitting</a:t>
                </a:r>
                <a:r>
                  <a:rPr lang="en-US" dirty="0"/>
                  <a:t> problem – use AIC or BIC; ACF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may give an idea of order</a:t>
                </a:r>
              </a:p>
            </p:txBody>
          </p:sp>
        </mc:Choice>
        <mc:Fallback xmlns="">
          <p:sp>
            <p:nvSpPr>
              <p:cNvPr id="5325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E6A5092-DA44-477E-8740-315F13986468}" type="slidenum">
              <a:rPr lang="en-US" smtClean="0"/>
              <a:pPr/>
              <a:t>59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004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</a:t>
            </a:r>
            <a:r>
              <a:rPr lang="en-US" dirty="0" err="1"/>
              <a:t>seasonalizing</a:t>
            </a:r>
            <a:r>
              <a:rPr lang="en-US" dirty="0"/>
              <a:t>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this means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/>
                      </a:rPr>
                      <m:t>𝑍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𝑌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Proof:</a:t>
                </a:r>
              </a:p>
              <a:p>
                <a:pPr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periodic of period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5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ARMA process is a non-linear optimization problem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solved by iterative, heuristic algorithms, </a:t>
            </a:r>
            <a:br>
              <a:rPr lang="en-US" dirty="0"/>
            </a:br>
            <a:r>
              <a:rPr lang="en-US" dirty="0"/>
              <a:t>may converge to a local maximum</a:t>
            </a:r>
            <a:br>
              <a:rPr lang="en-US" dirty="0"/>
            </a:br>
            <a:r>
              <a:rPr lang="en-US" dirty="0"/>
              <a:t>may not converge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simple, non MLE, heuristics exist for AR or MA models</a:t>
            </a:r>
          </a:p>
          <a:p>
            <a:pPr lvl="1"/>
            <a:r>
              <a:rPr lang="en-US" dirty="0"/>
              <a:t>Ex: fit the AR model that has the same theoretical ACF as the sample ACF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Common practice is to bootstrap the optimization procedure by starting with  a “best guess”</a:t>
            </a:r>
          </a:p>
          <a:p>
            <a:pPr lvl="1"/>
            <a:r>
              <a:rPr lang="en-US" dirty="0"/>
              <a:t>AR or MA fit, using heuristic above</a:t>
            </a:r>
          </a:p>
          <a:p>
            <a:endParaRPr lang="fr-CH" dirty="0"/>
          </a:p>
        </p:txBody>
      </p:sp>
      <p:sp>
        <p:nvSpPr>
          <p:cNvPr id="5530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1EE24327-EB5E-4FE4-8C31-FD137216CBF4}" type="slidenum">
              <a:rPr lang="en-US" smtClean="0"/>
              <a:pPr/>
              <a:t>60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872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Example</a:t>
            </a:r>
          </a:p>
        </p:txBody>
      </p:sp>
      <p:sp>
        <p:nvSpPr>
          <p:cNvPr id="5939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D696B863-AFA5-405C-9F97-20232E22445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990600"/>
            <a:ext cx="4514850" cy="2800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55" y="3790951"/>
            <a:ext cx="9118786" cy="263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271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873761F-F2BF-4299-9843-0D6F008D6BC1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9789" y="319089"/>
            <a:ext cx="7972425" cy="621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8458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E75BE-4DCD-4BDB-A9CA-F7B12D033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B7CA-BA17-4F23-B3E4-F34D1772F5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3" y="1312801"/>
            <a:ext cx="3058076" cy="2402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F447B-8AE5-46D8-8789-EB61BA22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9139" y="1257141"/>
            <a:ext cx="4017392" cy="302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7F52D-C4AE-49DD-B2AF-E6041F94CE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9934" y="4430865"/>
            <a:ext cx="3887571" cy="2422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42F74-7628-4004-AA06-5B8363434D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5394" y="1599717"/>
            <a:ext cx="4953746" cy="41053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A959C-46BB-4C6E-AB2C-523819001D1E}"/>
                  </a:ext>
                </a:extLst>
              </p:cNvPr>
              <p:cNvSpPr txBox="1"/>
              <p:nvPr/>
            </p:nvSpPr>
            <p:spPr>
              <a:xfrm>
                <a:off x="1553596" y="683812"/>
                <a:ext cx="447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r-CH" sz="2400" dirty="0">
                  <a:latin typeface="+mj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A959C-46BB-4C6E-AB2C-52381900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596" y="683812"/>
                <a:ext cx="447045" cy="461665"/>
              </a:xfrm>
              <a:prstGeom prst="rect">
                <a:avLst/>
              </a:prstGeom>
              <a:blipFill>
                <a:blip r:embed="rId6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09510-1CEC-41FB-B6CF-FDC82569556F}"/>
                  </a:ext>
                </a:extLst>
              </p:cNvPr>
              <p:cNvSpPr txBox="1"/>
              <p:nvPr/>
            </p:nvSpPr>
            <p:spPr>
              <a:xfrm>
                <a:off x="3364435" y="432469"/>
                <a:ext cx="282442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fr-CH" sz="2400" dirty="0">
                  <a:latin typeface="+mj-lt"/>
                </a:endParaRPr>
              </a:p>
              <a:p>
                <a:r>
                  <a:rPr lang="en-CA" sz="2400" dirty="0">
                    <a:latin typeface="+mj-lt"/>
                  </a:rPr>
                  <a:t>S</a:t>
                </a:r>
                <a:r>
                  <a:rPr lang="fr-CH" sz="2400" dirty="0" err="1">
                    <a:latin typeface="+mj-lt"/>
                  </a:rPr>
                  <a:t>tationary</a:t>
                </a:r>
                <a:r>
                  <a:rPr lang="fr-CH" sz="2400" dirty="0">
                    <a:latin typeface="+mj-lt"/>
                  </a:rPr>
                  <a:t> but not </a:t>
                </a:r>
                <a:r>
                  <a:rPr lang="fr-CH" sz="2400" dirty="0" err="1">
                    <a:latin typeface="+mj-lt"/>
                  </a:rPr>
                  <a:t>iid</a:t>
                </a:r>
                <a:endParaRPr lang="fr-CH" sz="2400" dirty="0">
                  <a:latin typeface="+mj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09510-1CEC-41FB-B6CF-FDC825695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35" y="432469"/>
                <a:ext cx="2824428" cy="830997"/>
              </a:xfrm>
              <a:prstGeom prst="rect">
                <a:avLst/>
              </a:prstGeom>
              <a:blipFill>
                <a:blip r:embed="rId7"/>
                <a:stretch>
                  <a:fillRect l="-2808" r="-2808" b="-161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F8BC74-D066-4F7B-A9A4-0EB3E82E081C}"/>
                  </a:ext>
                </a:extLst>
              </p:cNvPr>
              <p:cNvSpPr txBox="1"/>
              <p:nvPr/>
            </p:nvSpPr>
            <p:spPr>
              <a:xfrm>
                <a:off x="8629641" y="492285"/>
                <a:ext cx="15149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CH" sz="2400" dirty="0">
                  <a:latin typeface="+mj-lt"/>
                </a:endParaRPr>
              </a:p>
              <a:p>
                <a:r>
                  <a:rPr lang="en-CA" sz="2400" dirty="0" err="1">
                    <a:latin typeface="+mj-lt"/>
                  </a:rPr>
                  <a:t>i</a:t>
                </a:r>
                <a:r>
                  <a:rPr lang="fr-CH" sz="2400" dirty="0">
                    <a:latin typeface="+mj-lt"/>
                  </a:rPr>
                  <a:t>id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F8BC74-D066-4F7B-A9A4-0EB3E82E0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641" y="492285"/>
                <a:ext cx="1514966" cy="830997"/>
              </a:xfrm>
              <a:prstGeom prst="rect">
                <a:avLst/>
              </a:prstGeom>
              <a:blipFill>
                <a:blip r:embed="rId8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8D966F-B425-4161-A209-88DDFDE4BE6B}"/>
              </a:ext>
            </a:extLst>
          </p:cNvPr>
          <p:cNvCxnSpPr>
            <a:cxnSpLocks/>
          </p:cNvCxnSpPr>
          <p:nvPr/>
        </p:nvCxnSpPr>
        <p:spPr bwMode="auto">
          <a:xfrm>
            <a:off x="1708265" y="1192876"/>
            <a:ext cx="353291" cy="752302"/>
          </a:xfrm>
          <a:prstGeom prst="straightConnector1">
            <a:avLst/>
          </a:prstGeom>
          <a:noFill/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79353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Forecasting with an ARIMA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8" y="859809"/>
                <a:ext cx="8856662" cy="5882304"/>
              </a:xfrm>
            </p:spPr>
            <p:txBody>
              <a:bodyPr/>
              <a:lstStyle/>
              <a:p>
                <a:r>
                  <a:rPr lang="en-US" b="0" dirty="0"/>
                  <a:t>By composition of filters,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− 1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is the filter of the ARMA process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is the differencing filter. Using the impulse response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and its inverse we obtain formulas similar to those we saw previously. See Prop 5.4.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8" y="859809"/>
                <a:ext cx="8856662" cy="5882304"/>
              </a:xfrm>
              <a:blipFill>
                <a:blip r:embed="rId3"/>
                <a:stretch>
                  <a:fillRect l="-1032" t="-829" r="-6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604"/>
          <a:stretch/>
        </p:blipFill>
        <p:spPr bwMode="auto">
          <a:xfrm>
            <a:off x="5033560" y="2730501"/>
            <a:ext cx="5572125" cy="324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2695665"/>
            <a:ext cx="4167188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3339" y="5916533"/>
                <a:ext cx="4168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>
                    <a:latin typeface="+mj-lt"/>
                  </a:rPr>
                  <a:t>with ARMA model for filtered data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𝐿𝑌</m:t>
                    </m:r>
                  </m:oMath>
                </a14:m>
                <a:endParaRPr lang="en-CA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39" y="5916533"/>
                <a:ext cx="4168064" cy="369332"/>
              </a:xfrm>
              <a:prstGeom prst="rect">
                <a:avLst/>
              </a:prstGeom>
              <a:blipFill>
                <a:blip r:embed="rId6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96000" y="5916533"/>
            <a:ext cx="417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assuming filtered data 𝑋=𝐿𝑌 is </a:t>
            </a:r>
            <a:r>
              <a:rPr lang="en-CA" dirty="0" err="1">
                <a:latin typeface="+mj-lt"/>
              </a:rPr>
              <a:t>iid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gaussian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471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D3F2E4-6698-4D9F-9E31-E7A3066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Algorithmic </a:t>
            </a:r>
            <a:r>
              <a:rPr lang="en-CA" dirty="0" err="1"/>
              <a:t>Deltails</a:t>
            </a:r>
            <a:r>
              <a:rPr lang="en-CA" dirty="0"/>
              <a:t>: Classical ARIMA modeling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F216DC-F33E-4AE4-94BF-375ED9AE9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070" y="818804"/>
                <a:ext cx="11014364" cy="5944091"/>
              </a:xfrm>
            </p:spPr>
            <p:txBody>
              <a:bodyPr/>
              <a:lstStyle/>
              <a:p>
                <a:r>
                  <a:rPr lang="en-CA" dirty="0"/>
                  <a:t>Recall: original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H" dirty="0"/>
                  <a:t>, </a:t>
                </a:r>
                <a:r>
                  <a:rPr lang="fr-CH" dirty="0" err="1"/>
                  <a:t>remove</a:t>
                </a:r>
                <a:r>
                  <a:rPr lang="fr-CH" dirty="0"/>
                  <a:t> trends and </a:t>
                </a:r>
                <a:r>
                  <a:rPr lang="fr-CH" dirty="0" err="1"/>
                  <a:t>seasonality</a:t>
                </a:r>
                <a:r>
                  <a:rPr lang="fr-CH" dirty="0"/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𝐿𝑌</m:t>
                    </m:r>
                  </m:oMath>
                </a14:m>
                <a:r>
                  <a:rPr lang="en-CA" dirty="0"/>
                  <a:t> and model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dirty="0"/>
                  <a:t> as ARMA process: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sty m:val="p"/>
                      </m:rPr>
                      <a:rPr lang="en-CA" b="0" i="1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b="0" dirty="0"/>
                  <a:t> </a:t>
                </a:r>
                <a:r>
                  <a:rPr lang="en-CA" dirty="0"/>
                  <a:t>(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dirty="0"/>
                  <a:t> is an ARMA filter - 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 stable)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dirty="0"/>
                  <a:t> appears </a:t>
                </a:r>
                <a:r>
                  <a:rPr lang="en-CA" dirty="0" err="1"/>
                  <a:t>iid</a:t>
                </a:r>
                <a:r>
                  <a:rPr lang="en-CA" dirty="0"/>
                  <a:t> (and often with zero mean)</a:t>
                </a:r>
              </a:p>
              <a:p>
                <a:pPr/>
                <a:r>
                  <a:rPr lang="en-CA" dirty="0">
                    <a:solidFill>
                      <a:srgbClr val="FF0000"/>
                    </a:solidFill>
                  </a:rPr>
                  <a:t>Point forecasts</a:t>
                </a:r>
                <a:r>
                  <a:rPr lang="en-CA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ε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𝐿𝑌</m:t>
                    </m:r>
                  </m:oMath>
                </a14:m>
                <a:r>
                  <a:rPr lang="en-CA" dirty="0"/>
                  <a:t> use the (fast decaying) impulse response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CA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A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dirty="0"/>
                  <a:t>)</a:t>
                </a:r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+ℓ−1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+ℓ−2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 − …−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+ℓ−1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CA" dirty="0"/>
                </a:br>
                <a:r>
                  <a:rPr lang="en-CA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−…</m:t>
                    </m:r>
                  </m:oMath>
                </a14:m>
                <a:r>
                  <a:rPr lang="en-CA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br>
                  <a:rPr lang="en-CA" dirty="0"/>
                </a:br>
                <a:r>
                  <a:rPr lang="en-CA" dirty="0"/>
                  <a:t>thus 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i="1" dirty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…−</m:t>
                    </m:r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CA" i="1" dirty="0">
                    <a:latin typeface="Cambria Math" panose="02040503050406030204" pitchFamily="18" charset="0"/>
                  </a:rPr>
                </a:br>
                <a:r>
                  <a:rPr lang="en-CA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 …−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>
                    <a:solidFill>
                      <a:srgbClr val="FF0000"/>
                    </a:solidFill>
                  </a:rPr>
                  <a:t>Forecast intervals</a:t>
                </a:r>
                <a:r>
                  <a:rPr lang="en-CA" dirty="0"/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dirty="0"/>
                  <a:t> use the (slowly diverging) impulse response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dirty="0"/>
                  <a:t>):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+ℓ−1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ℓ−1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+ℓ−1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CA" dirty="0"/>
                </a:br>
                <a:r>
                  <a:rPr lang="en-CA" dirty="0"/>
                  <a:t>and obtain the innovation formula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+ℓ−1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ℓ−1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br>
                  <a:rPr lang="en-CA" dirty="0"/>
                </a:br>
                <a:r>
                  <a:rPr lang="en-CA" dirty="0"/>
                  <a:t>from where prediction intervals are derived e.g.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CA" dirty="0"/>
                  <a:t>, then a 95% prediction interval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±1.96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CA" dirty="0"/>
                </a:br>
                <a:endParaRPr lang="en-CA" dirty="0"/>
              </a:p>
              <a:p>
                <a:pPr marL="457200" indent="-457200">
                  <a:buFont typeface="+mj-lt"/>
                  <a:buAutoNum type="arabicPeriod"/>
                </a:pPr>
                <a:endParaRPr lang="en-CA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CA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F216DC-F33E-4AE4-94BF-375ED9AE9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070" y="818804"/>
                <a:ext cx="11014364" cy="5944091"/>
              </a:xfrm>
              <a:blipFill>
                <a:blip r:embed="rId2"/>
                <a:stretch>
                  <a:fillRect l="-886" t="-821" r="-83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BA6-CC6B-453E-BCBB-BE1A5AB9B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77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Improve Confidence Interval If Residuals are not Gaussian (but appear to be iid)</a:t>
            </a:r>
          </a:p>
        </p:txBody>
      </p:sp>
      <p:pic>
        <p:nvPicPr>
          <p:cNvPr id="66563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39713" y="1540994"/>
            <a:ext cx="5800725" cy="4712638"/>
          </a:xfrm>
          <a:noFill/>
        </p:spPr>
      </p:pic>
      <p:sp>
        <p:nvSpPr>
          <p:cNvPr id="66564" name="Content Placeholder 5"/>
          <p:cNvSpPr>
            <a:spLocks noGrp="1"/>
          </p:cNvSpPr>
          <p:nvPr>
            <p:ph sz="half" idx="2"/>
          </p:nvPr>
        </p:nvSpPr>
        <p:spPr>
          <a:xfrm>
            <a:off x="6298200" y="1717531"/>
            <a:ext cx="5803900" cy="5689600"/>
          </a:xfrm>
        </p:spPr>
        <p:txBody>
          <a:bodyPr/>
          <a:lstStyle/>
          <a:p>
            <a:r>
              <a:rPr lang="en-US" dirty="0"/>
              <a:t>Assume residuals are not </a:t>
            </a:r>
            <a:r>
              <a:rPr lang="en-US" dirty="0" err="1"/>
              <a:t>gaussian</a:t>
            </a:r>
            <a:r>
              <a:rPr lang="en-US" dirty="0"/>
              <a:t> but are </a:t>
            </a:r>
            <a:r>
              <a:rPr lang="en-US" dirty="0" err="1"/>
              <a:t>iid</a:t>
            </a:r>
            <a:endParaRPr lang="en-US" dirty="0"/>
          </a:p>
          <a:p>
            <a:r>
              <a:rPr lang="en-US" dirty="0"/>
              <a:t>How can we get prediction intervals ?</a:t>
            </a:r>
          </a:p>
          <a:p>
            <a:endParaRPr lang="en-US" dirty="0"/>
          </a:p>
          <a:p>
            <a:r>
              <a:rPr lang="en-US" dirty="0"/>
              <a:t>Bootstrap by sampling from residuals</a:t>
            </a:r>
          </a:p>
        </p:txBody>
      </p:sp>
      <p:sp>
        <p:nvSpPr>
          <p:cNvPr id="6656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195682D-BE22-4B80-9D44-4958646F0F9E}" type="slidenum">
              <a:rPr lang="en-US" smtClean="0"/>
              <a:pPr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110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5D6C3E2-A673-4658-A66C-775D66135F0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54292"/>
            <a:ext cx="9144000" cy="5149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80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88064" y="1047750"/>
            <a:ext cx="4351337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rPr>
              <a:t>With bootstrap from residuals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gaussian</a:t>
            </a:r>
            <a:r>
              <a:rPr lang="fr-CH" dirty="0"/>
              <a:t> </a:t>
            </a:r>
            <a:r>
              <a:rPr lang="fr-CH" dirty="0" err="1"/>
              <a:t>assumption</a:t>
            </a:r>
            <a:endParaRPr lang="fr-CH" dirty="0"/>
          </a:p>
        </p:txBody>
      </p:sp>
      <p:pic>
        <p:nvPicPr>
          <p:cNvPr id="68613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207126" y="2261893"/>
            <a:ext cx="4352925" cy="3270841"/>
          </a:xfrm>
          <a:noFill/>
        </p:spPr>
      </p:pic>
      <p:sp>
        <p:nvSpPr>
          <p:cNvPr id="68612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8DAB096-9247-42EE-8BF1-790623A6EA2E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86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1" y="2362200"/>
            <a:ext cx="4100513" cy="3168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624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D3F2E4-6698-4D9F-9E31-E7A3066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Recap: ARIMA modeling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F216DC-F33E-4AE4-94BF-375ED9AE9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Given some data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CH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CH" dirty="0" err="1"/>
                  <a:t>Remove</a:t>
                </a:r>
                <a:r>
                  <a:rPr lang="fr-CH" dirty="0"/>
                  <a:t> trends and </a:t>
                </a:r>
                <a:r>
                  <a:rPr lang="fr-CH" dirty="0" err="1"/>
                  <a:t>seasonality</a:t>
                </a:r>
                <a:r>
                  <a:rPr lang="fr-CH" dirty="0"/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𝐿𝑌</m:t>
                    </m:r>
                  </m:oMath>
                </a14:m>
                <a:r>
                  <a:rPr lang="en-CA" dirty="0"/>
                  <a:t> (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A" dirty="0"/>
                  <a:t> is a product of differencing filters)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CA" dirty="0"/>
                  <a:t>Model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dirty="0"/>
                  <a:t> as ARMA process: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sty m:val="p"/>
                      </m:rPr>
                      <a:rPr lang="en-CA" b="0" i="1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b="0" dirty="0"/>
                  <a:t> </a:t>
                </a:r>
                <a:r>
                  <a:rPr lang="en-CA" dirty="0"/>
                  <a:t>(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dirty="0"/>
                  <a:t> is an ARMA filter - 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 stable) to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dirty="0"/>
                  <a:t> appear </a:t>
                </a:r>
                <a:r>
                  <a:rPr lang="en-CA" dirty="0" err="1"/>
                  <a:t>iid</a:t>
                </a:r>
                <a:endParaRPr lang="en-CA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CA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dirty="0"/>
                  <a:t> appears gaussian use closed form formulae (Prop 5.4) for prediction intervals</a:t>
                </a:r>
                <a:br>
                  <a:rPr lang="en-CA" dirty="0"/>
                </a:br>
                <a:r>
                  <a:rPr lang="en-CA" dirty="0"/>
                  <a:t>Else simulate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future trajectories by re-sampling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A" dirty="0"/>
                  <a:t> with replacement and obtain prediction intervals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CA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CA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FF216DC-F33E-4AE4-94BF-375ED9AE9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857" r="-13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BA6-CC6B-453E-BCBB-BE1A5AB9B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5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20DB4F-2AF8-429C-A1DB-75C72A85F9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Which matrix is the representation of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" dirty="0"/>
                  <a:t> </a:t>
                </a:r>
                <a:r>
                  <a:rPr lang="en-US" dirty="0"/>
                  <a:t>(over time series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" dirty="0"/>
                  <a:t> ?</a:t>
                </a:r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20DB4F-2AF8-429C-A1DB-75C72A85F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77" t="-16779" b="-3154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AC83D-04DA-4FAF-9799-2B3A0F5EF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None of these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I don’t know</a:t>
                </a:r>
                <a:endParaRPr lang="fr-CH" dirty="0"/>
              </a:p>
              <a:p>
                <a:pPr marL="457200" indent="-457200">
                  <a:buFont typeface="+mj-lt"/>
                  <a:buAutoNum type="alphaUcPeriod"/>
                </a:pPr>
                <a:endParaRPr lang="fr-CH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AC83D-04DA-4FAF-9799-2B3A0F5EF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26C49-1858-483D-B79B-C01857A4CA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24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a few forecasting </a:t>
            </a:r>
            <a:r>
              <a:rPr lang="x-none" dirty="0"/>
              <a:t>m</a:t>
            </a:r>
            <a:r>
              <a:rPr lang="en-CA" dirty="0"/>
              <a:t>e</a:t>
            </a:r>
            <a:r>
              <a:rPr lang="x-none" dirty="0"/>
              <a:t>t</a:t>
            </a:r>
            <a:r>
              <a:rPr lang="en-CA" dirty="0"/>
              <a:t>h</a:t>
            </a:r>
            <a:r>
              <a:rPr lang="x-none" dirty="0"/>
              <a:t>o</a:t>
            </a:r>
            <a:r>
              <a:rPr lang="en-CA" dirty="0"/>
              <a:t>d</a:t>
            </a:r>
            <a:r>
              <a:rPr lang="x-none" dirty="0"/>
              <a:t>s</a:t>
            </a:r>
            <a:endParaRPr lang="en-US" dirty="0"/>
          </a:p>
          <a:p>
            <a:r>
              <a:rPr lang="en-US" dirty="0"/>
              <a:t>	regression models</a:t>
            </a:r>
          </a:p>
          <a:p>
            <a:r>
              <a:rPr lang="en-US" dirty="0"/>
              <a:t>	use of differencing filters to make noise stationary</a:t>
            </a:r>
          </a:p>
          <a:p>
            <a:r>
              <a:rPr lang="en-US" dirty="0"/>
              <a:t>	use of ARMA models to make noise </a:t>
            </a:r>
            <a:r>
              <a:rPr lang="en-US" dirty="0" err="1"/>
              <a:t>iid</a:t>
            </a:r>
            <a:endParaRPr lang="en-US" dirty="0"/>
          </a:p>
          <a:p>
            <a:r>
              <a:rPr lang="en-US" dirty="0"/>
              <a:t>	use of bootstrap</a:t>
            </a:r>
            <a:r>
              <a:rPr lang="x-none" dirty="0"/>
              <a:t> </a:t>
            </a:r>
            <a:r>
              <a:rPr lang="en-CA" dirty="0"/>
              <a:t>t</a:t>
            </a:r>
            <a:r>
              <a:rPr lang="x-none" dirty="0"/>
              <a:t>o </a:t>
            </a:r>
            <a:r>
              <a:rPr lang="en-CA" dirty="0"/>
              <a:t>e</a:t>
            </a:r>
            <a:r>
              <a:rPr lang="x-none" dirty="0"/>
              <a:t>s</a:t>
            </a:r>
            <a:r>
              <a:rPr lang="en-CA" dirty="0"/>
              <a:t>t</a:t>
            </a:r>
            <a:r>
              <a:rPr lang="x-none" dirty="0" err="1"/>
              <a:t>i</a:t>
            </a:r>
            <a:r>
              <a:rPr lang="en-CA" dirty="0"/>
              <a:t>m</a:t>
            </a:r>
            <a:r>
              <a:rPr lang="x-none" dirty="0"/>
              <a:t>a</a:t>
            </a:r>
            <a:r>
              <a:rPr lang="en-CA" dirty="0"/>
              <a:t>t</a:t>
            </a:r>
            <a:r>
              <a:rPr lang="x-none" dirty="0"/>
              <a:t>e </a:t>
            </a:r>
            <a:r>
              <a:rPr lang="en-CA" dirty="0"/>
              <a:t>p</a:t>
            </a:r>
            <a:r>
              <a:rPr lang="x-none" dirty="0"/>
              <a:t>r</a:t>
            </a:r>
            <a:r>
              <a:rPr lang="en-CA" dirty="0"/>
              <a:t>e</a:t>
            </a:r>
            <a:r>
              <a:rPr lang="x-none" dirty="0"/>
              <a:t>diction </a:t>
            </a:r>
            <a:r>
              <a:rPr lang="x-none" dirty="0" err="1"/>
              <a:t>interv</a:t>
            </a:r>
            <a:r>
              <a:rPr lang="en-CA" dirty="0"/>
              <a:t>a</a:t>
            </a:r>
            <a:r>
              <a:rPr lang="x-none" dirty="0"/>
              <a:t>l</a:t>
            </a:r>
            <a:r>
              <a:rPr lang="en-CA" dirty="0"/>
              <a:t>s</a:t>
            </a:r>
            <a:endParaRPr lang="x-none" dirty="0"/>
          </a:p>
          <a:p>
            <a:endParaRPr lang="x-none" dirty="0"/>
          </a:p>
          <a:p>
            <a:r>
              <a:rPr lang="x-none" dirty="0"/>
              <a:t>We did no study</a:t>
            </a:r>
            <a:endParaRPr lang="en-US" dirty="0"/>
          </a:p>
          <a:p>
            <a:r>
              <a:rPr lang="x-none" dirty="0"/>
              <a:t>	machine learning methods</a:t>
            </a:r>
          </a:p>
          <a:p>
            <a:endParaRPr lang="x-none" dirty="0"/>
          </a:p>
          <a:p>
            <a:r>
              <a:rPr lang="en-CA" dirty="0"/>
              <a:t>T</a:t>
            </a:r>
            <a:r>
              <a:rPr lang="x-none" dirty="0" err="1"/>
              <a:t>hese</a:t>
            </a:r>
            <a:r>
              <a:rPr lang="x-none" dirty="0"/>
              <a:t> </a:t>
            </a:r>
            <a:r>
              <a:rPr lang="en-CA" dirty="0"/>
              <a:t>m</a:t>
            </a:r>
            <a:r>
              <a:rPr lang="x-none" dirty="0"/>
              <a:t>e</a:t>
            </a:r>
            <a:r>
              <a:rPr lang="en-CA" dirty="0"/>
              <a:t>t</a:t>
            </a:r>
            <a:r>
              <a:rPr lang="x-none" dirty="0"/>
              <a:t>h</a:t>
            </a:r>
            <a:r>
              <a:rPr lang="en-CA" dirty="0"/>
              <a:t>o</a:t>
            </a:r>
            <a:r>
              <a:rPr lang="x-none" dirty="0"/>
              <a:t>d</a:t>
            </a:r>
            <a:r>
              <a:rPr lang="en-CA" dirty="0"/>
              <a:t>s</a:t>
            </a:r>
            <a:r>
              <a:rPr lang="x-none" dirty="0"/>
              <a:t>  can be com</a:t>
            </a:r>
            <a:r>
              <a:rPr lang="en-CA" dirty="0"/>
              <a:t>b</a:t>
            </a:r>
            <a:r>
              <a:rPr lang="x-none" dirty="0" err="1"/>
              <a:t>i</a:t>
            </a:r>
            <a:r>
              <a:rPr lang="en-CA" dirty="0"/>
              <a:t>n</a:t>
            </a:r>
            <a:r>
              <a:rPr lang="x-none" dirty="0"/>
              <a:t>e</a:t>
            </a:r>
            <a:r>
              <a:rPr lang="en-CA" dirty="0"/>
              <a:t>d</a:t>
            </a:r>
            <a:r>
              <a:rPr lang="x-none" dirty="0"/>
              <a:t> tog</a:t>
            </a:r>
            <a:r>
              <a:rPr lang="en-CA" dirty="0"/>
              <a:t>e</a:t>
            </a:r>
            <a:r>
              <a:rPr lang="x-none" dirty="0"/>
              <a:t>t</a:t>
            </a:r>
            <a:r>
              <a:rPr lang="en-CA" dirty="0"/>
              <a:t>h</a:t>
            </a:r>
            <a:r>
              <a:rPr lang="x-none" dirty="0"/>
              <a:t>e</a:t>
            </a:r>
            <a:r>
              <a:rPr lang="en-CA" dirty="0"/>
              <a:t>r</a:t>
            </a:r>
            <a:r>
              <a:rPr lang="en-US" dirty="0"/>
              <a:t> </a:t>
            </a:r>
            <a:endParaRPr lang="x-none" dirty="0"/>
          </a:p>
          <a:p>
            <a:r>
              <a:rPr lang="x-none" dirty="0"/>
              <a:t>	</a:t>
            </a:r>
            <a:r>
              <a:rPr lang="en-US" dirty="0"/>
              <a:t>linear regression with ARMA n</a:t>
            </a:r>
            <a:r>
              <a:rPr lang="x-none" dirty="0"/>
              <a:t>o</a:t>
            </a:r>
            <a:r>
              <a:rPr lang="en-CA" dirty="0" err="1"/>
              <a:t>i</a:t>
            </a:r>
            <a:r>
              <a:rPr lang="x-none" dirty="0"/>
              <a:t>s</a:t>
            </a:r>
            <a:r>
              <a:rPr lang="en-CA" dirty="0"/>
              <a:t>e</a:t>
            </a:r>
            <a:endParaRPr lang="x-none" dirty="0"/>
          </a:p>
          <a:p>
            <a:r>
              <a:rPr lang="x-none" dirty="0"/>
              <a:t>	filter the data then </a:t>
            </a:r>
            <a:r>
              <a:rPr lang="en-CA" dirty="0"/>
              <a:t>a</a:t>
            </a:r>
            <a:r>
              <a:rPr lang="x-none" dirty="0"/>
              <a:t>p</a:t>
            </a:r>
            <a:r>
              <a:rPr lang="en-CA" dirty="0"/>
              <a:t>p</a:t>
            </a:r>
            <a:r>
              <a:rPr lang="x-none" dirty="0"/>
              <a:t>l</a:t>
            </a:r>
            <a:r>
              <a:rPr lang="en-CA" dirty="0"/>
              <a:t>y</a:t>
            </a:r>
            <a:r>
              <a:rPr lang="x-none" dirty="0"/>
              <a:t> cluster</a:t>
            </a:r>
            <a:r>
              <a:rPr lang="en-CA" dirty="0" err="1"/>
              <a:t>i</a:t>
            </a:r>
            <a:r>
              <a:rPr lang="x-none" dirty="0"/>
              <a:t>n</a:t>
            </a:r>
            <a:r>
              <a:rPr lang="en-CA" dirty="0"/>
              <a:t>g</a:t>
            </a:r>
            <a:r>
              <a:rPr lang="x-none" dirty="0"/>
              <a:t> </a:t>
            </a:r>
            <a:r>
              <a:rPr lang="en-CA" dirty="0"/>
              <a:t>m</a:t>
            </a:r>
            <a:r>
              <a:rPr lang="x-none" dirty="0"/>
              <a:t>e</a:t>
            </a:r>
            <a:r>
              <a:rPr lang="en-CA" dirty="0"/>
              <a:t>t</a:t>
            </a:r>
            <a:r>
              <a:rPr lang="x-none" dirty="0"/>
              <a:t>h</a:t>
            </a:r>
            <a:r>
              <a:rPr lang="en-CA" dirty="0"/>
              <a:t>o</a:t>
            </a:r>
            <a:r>
              <a:rPr lang="x-none" dirty="0"/>
              <a:t>d or neural net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44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ARMA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a linear regression model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we find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does not look </a:t>
                </a:r>
                <a:r>
                  <a:rPr lang="en-US" dirty="0" err="1"/>
                  <a:t>iid</a:t>
                </a:r>
                <a:r>
                  <a:rPr lang="en-US" dirty="0"/>
                  <a:t> at all. We can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as an ARMA process and obtain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is an ARMA filter and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iid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/>
                <a:r>
                  <a:rPr lang="en-US" dirty="0"/>
                  <a:t>Apply the inverse filter and obtain a linear regression model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with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 dirty="0" err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b="0" i="1" dirty="0" smtClean="0">
                          <a:latin typeface="Cambria Math"/>
                        </a:rPr>
                        <m:t>∼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 err="1"/>
                        <m:t>iid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 dirty="0">
                          <a:latin typeface="Cambria Math"/>
                        </a:rPr>
                        <m:t>𝑁</m:t>
                      </m:r>
                      <m:r>
                        <a:rPr lang="en-US" i="1" dirty="0">
                          <a:latin typeface="Cambria Math"/>
                        </a:rPr>
                        <m:t>(0,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; if we know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 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iterate </a:t>
                </a:r>
                <a:r>
                  <a:rPr lang="x-none" dirty="0"/>
                  <a:t>until </a:t>
                </a:r>
                <a:r>
                  <a:rPr lang="en-US" dirty="0"/>
                  <a:t>it converges</a:t>
                </a:r>
              </a:p>
              <a:p>
                <a:r>
                  <a:rPr lang="en-US" dirty="0"/>
                  <a:t>Prediction formulae can be obtained using the calculus of filters exactly as we did above.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9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ARMA Models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Problem: avoid many parameters when the degree of the A and C polynomials (of ARMA model) are high</a:t>
            </a:r>
          </a:p>
          <a:p>
            <a:r>
              <a:rPr lang="en-CA" dirty="0"/>
              <a:t>Based on heuristics</a:t>
            </a:r>
          </a:p>
          <a:p>
            <a:pPr lvl="1"/>
            <a:r>
              <a:rPr lang="en-CA" dirty="0"/>
              <a:t>Multiplicative ARIMA, constrained ARIMA</a:t>
            </a:r>
          </a:p>
          <a:p>
            <a:pPr lvl="1"/>
            <a:r>
              <a:rPr lang="en-CA" dirty="0"/>
              <a:t>Holt Winters</a:t>
            </a:r>
          </a:p>
          <a:p>
            <a:pPr lvl="1"/>
            <a:endParaRPr lang="en-CA" dirty="0"/>
          </a:p>
          <a:p>
            <a:pPr marL="457200" lvl="1"/>
            <a:r>
              <a:rPr lang="en-CA" dirty="0"/>
              <a:t>See section 5.6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5B69886-3078-46A9-8958-F87F1F84E68D}" type="slidenum">
              <a:rPr lang="en-CA" smtClean="0"/>
              <a:pPr/>
              <a:t>72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781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1" y="523875"/>
            <a:ext cx="4352925" cy="2667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1" y="533400"/>
            <a:ext cx="4487863" cy="5634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0900" name="Content Placeholder 10"/>
          <p:cNvSpPr>
            <a:spLocks noGrp="1"/>
          </p:cNvSpPr>
          <p:nvPr>
            <p:ph sz="half" idx="2"/>
          </p:nvPr>
        </p:nvSpPr>
        <p:spPr>
          <a:xfrm>
            <a:off x="6400801" y="3962401"/>
            <a:ext cx="4041775" cy="2087563"/>
          </a:xfrm>
        </p:spPr>
        <p:txBody>
          <a:bodyPr/>
          <a:lstStyle/>
          <a:p>
            <a:r>
              <a:rPr lang="fr-CH"/>
              <a:t>Sparse models give less accurate predictions but have much fewer parameters and are simple to fit.</a:t>
            </a:r>
          </a:p>
        </p:txBody>
      </p:sp>
      <p:sp>
        <p:nvSpPr>
          <p:cNvPr id="80901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75E96A8-2CDA-421B-B9AD-270531BE629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0902" name="TextBox 4"/>
          <p:cNvSpPr txBox="1">
            <a:spLocks noChangeArrowheads="1"/>
          </p:cNvSpPr>
          <p:nvPr/>
        </p:nvSpPr>
        <p:spPr bwMode="auto">
          <a:xfrm>
            <a:off x="7620000" y="3124200"/>
            <a:ext cx="2114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/>
              <a:t>Constrained ARIMA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224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CEA485-421D-41CE-854E-1D8E9082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fr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408915-C2D3-45C1-8D45-8C1C51AE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Forecasting is saying something about the conditional distribution of the </a:t>
            </a:r>
            <a:r>
              <a:rPr lang="en-CA" dirty="0" err="1"/>
              <a:t>the</a:t>
            </a:r>
            <a:r>
              <a:rPr lang="en-CA" dirty="0"/>
              <a:t> future given the past and present.</a:t>
            </a:r>
          </a:p>
          <a:p>
            <a:endParaRPr lang="en-CA" dirty="0"/>
          </a:p>
          <a:p>
            <a:r>
              <a:rPr lang="en-CA" dirty="0"/>
              <a:t>Classical methods use: model fitting (regression ), filters, ARMA </a:t>
            </a:r>
            <a:r>
              <a:rPr lang="en-CA"/>
              <a:t>noise models.</a:t>
            </a:r>
          </a:p>
          <a:p>
            <a:endParaRPr lang="en-CA" dirty="0"/>
          </a:p>
          <a:p>
            <a:r>
              <a:rPr lang="en-CA" dirty="0"/>
              <a:t>Information criteria can be used to avoid overfitting.</a:t>
            </a:r>
            <a:endParaRPr lang="fr-CH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C491ED-B207-4F74-B596-F2EBD3BFC3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1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Answer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−2 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" dirty="0"/>
                  <a:t> </a:t>
                </a:r>
                <a:endParaRPr lang="fr-CH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9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F481D0-0DCD-45B1-9659-E64AF5DB72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Which matrix is the representation of</a:t>
                </a:r>
                <a:r>
                  <a:rPr lang="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" dirty="0"/>
                  <a:t> </a:t>
                </a:r>
                <a:r>
                  <a:rPr lang="en-US" dirty="0"/>
                  <a:t>(over time series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" dirty="0"/>
                  <a:t> ?</a:t>
                </a:r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F481D0-0DCD-45B1-9659-E64AF5DB7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77" t="-16779" b="-3154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06FAC-2BE7-4DF7-A358-EA8CC6131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" dirty="0"/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None of these</a:t>
                </a:r>
              </a:p>
              <a:p>
                <a:pPr marL="457200" indent="-457200">
                  <a:buFont typeface="+mj-lt"/>
                  <a:buAutoNum type="alphaUcPeriod"/>
                </a:pPr>
                <a:r>
                  <a:rPr lang="" dirty="0"/>
                  <a:t>I don’t know</a:t>
                </a:r>
                <a:endParaRPr lang="fr-CH" dirty="0"/>
              </a:p>
              <a:p>
                <a:pPr marL="457200" indent="-457200">
                  <a:buFont typeface="+mj-lt"/>
                  <a:buAutoNum type="alphaUcPeriod"/>
                </a:pPr>
                <a:endParaRPr lang="fr-CH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06FAC-2BE7-4DF7-A358-EA8CC6131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0E1CD-DA20-407F-94C6-470A9E812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41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76910c7b-ac61-4687-8d99-4e479acb8bde"/>
  <p:tag name="WASPOLLED" val="3DBBF19FBC344CD095B5048B243914FA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Let $$ be the filter defined by $$=$$$$ with  $$ $$ −$$ $$ $$−$$ +$$ $$ $$−$$ = $$ $$ Say what is true[;crlf;]17[;]19[;]17[;]False[;]0[;][;crlf;]2,35294117647059[;]1[;]1,49277382828818[;]2,22837370242215[;crlf;]9[;]0[;]$$= 1 1−3$$+2 $$ 2  1[;]$$= 1 1−3$$+2 $$ 2  [;][;crlf;]0[;]0[;]The impulse response of $$ is  1,−3,2,0,0… 2[;]The impulse response of $$ is  1,−3,2,0,0… [;][;crlf;]2[;]0[;]A and B3[;]A and B[;][;crlf;]5[;]0[;]None4[;]None[;][;crlf;]1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2196D1FD64CA4393898751CCE53BBC8E&lt;/guid&gt;&#10;        &lt;description /&gt;&#10;        &lt;date&gt;3/24/2015 6:05:1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7936F3DBFBC4AD78457FBEE297648BF&lt;/guid&gt;&#10;            &lt;repollguid&gt;E6B429FD1AFD40BEBF4073C112827621&lt;/repollguid&gt;&#10;            &lt;sourceid&gt;1B6E53F3B28E40ADB9825C23FE090BF7&lt;/sourceid&gt;&#10;            &lt;questiontext&gt;Let $$ be the filter defined by $$=$$$$ with  $$ $$ −$$ $$ $$−$$ +$$ $$ $$−$$ = $$ $$ Say what is true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873AB6D6C1C54D3DB040E646B837AA7B&lt;/guid&gt;&#10;                    &lt;answertext&gt;$$= 1 1−3$$+2  $$ 2   &lt;/answertext&gt;&#10;                    &lt;valuetype&gt;0&lt;/valuetype&gt;&#10;                &lt;/answer&gt;&#10;                &lt;answer&gt;&#10;                    &lt;guid&gt;0102413ACB784B7882B618DF2FCF6328&lt;/guid&gt;&#10;                    &lt;answertext&gt;The impulse response of $$ is  1,−3,2,0,0… &lt;/answertext&gt;&#10;                    &lt;valuetype&gt;0&lt;/valuetype&gt;&#10;                &lt;/answer&gt;&#10;                &lt;answer&gt;&#10;                    &lt;guid&gt;F8086719F92D452BA9BD64B1C01BB57F&lt;/guid&gt;&#10;                    &lt;answertext&gt;A and B&lt;/answertext&gt;&#10;                    &lt;valuetype&gt;0&lt;/valuetype&gt;&#10;                &lt;/answer&gt;&#10;                &lt;answer&gt;&#10;                    &lt;guid&gt;D26FC21AB67548628724493DCC8AEC4C&lt;/guid&gt;&#10;                    &lt;answertext&gt;None&lt;/answertext&gt;&#10;                    &lt;valuetype&gt;0&lt;/valuetype&gt;&#10;                &lt;/answer&gt;&#10;                &lt;answer&gt;&#10;                    &lt;guid&gt;4C47FDCFC9D34A7588ED2AB1A3C2937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EAECC73EA1794863870D2F4485A718B4&lt;/guid&gt;&#10;        &lt;description /&gt;&#10;        &lt;date&gt;3/24/2015 6:05:30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9F505465FD34532B7B68752BD243321&lt;/guid&gt;&#10;            &lt;repollguid&gt;445B428469CB4F7A9ED4A4A826DC50D2&lt;/repollguid&gt;&#10;            &lt;sourceid&gt;D1E1B8C9D2474727B429832CEC24FEC5&lt;/sourceid&gt;&#10;            &lt;questiontext&gt;What is true about this filter $$ (where $$=$$$$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D345B2B55EB4F4CA8BC1EC592433EBE&lt;/guid&gt;&#10;                    &lt;answertext&gt;   $$ $$  =  $$ $$  −0.5  $$ $$  −0.3  $$ $$−1  −0.2   $$ $$−2 &lt;/answertext&gt;&#10;                    &lt;valuetype&gt;0&lt;/valuetype&gt;&#10;                &lt;/answer&gt;&#10;                &lt;answer&gt;&#10;                    &lt;guid&gt;F59FD0420D40442A803486955A8724E5&lt;/guid&gt;&#10;                    &lt;answertext&gt; $$ $$ =  $$ $$  0.5 $$ $$ −0.3 $$ $$−1 −0.2  $$ $$−2  &lt;/answertext&gt;&#10;                    &lt;valuetype&gt;0&lt;/valuetype&gt;&#10;                &lt;/answer&gt;&#10;                &lt;answer&gt;&#10;                    &lt;guid&gt;3151536AD9DF4759A9B1D3014AF46F7C&lt;/guid&gt;&#10;                    &lt;answertext&gt;A and B&lt;/answertext&gt;&#10;                    &lt;valuetype&gt;0&lt;/valuetype&gt;&#10;                &lt;/answer&gt;&#10;                &lt;answer&gt;&#10;                    &lt;guid&gt;C8C5B3E45F344C029DFEC078B34198B1&lt;/guid&gt;&#10;                    &lt;answertext&gt; None&lt;/answertext&gt;&#10;                    &lt;valuetype&gt;0&lt;/valuetype&gt;&#10;                &lt;/answer&gt;&#10;                &lt;answer&gt;&#10;                    &lt;guid&gt;C3C502BD0CB24A3499B918A70E02421E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What is true about this filter $$ (where $$=$$$$)?[;crlf;]16[;]16[;]16[;]False[;]0[;][;crlf;]2,3125[;]2[;]1,40172884325036[;]1,96484375[;crlf;]7[;]0[;]   $$ $$  =  $$ $$  −0.5  $$ $$  −0.3  $$ $$−1  −0.2   $$ $$−2 1[;]   $$ $$  =  $$ $$  −0.5  $$ $$  −0.3  $$ $$−1  −0.2   $$ $$−2 [;][;crlf;]3[;]0[;] $$ $$ =  $$ $$  0.5 $$ $$ −0.3 $$ $$−1 −0.2  $$ $$−2  2[;] $$ $$ =  $$ $$  0.5 $$ $$ −0.3 $$ $$−1 −0.2  $$ $$−2  [;][;crlf;]1[;]0[;]A and B3[;]A and B[;][;crlf;]4[;]0[;] None4[;] None[;][;crlf;]1[;]0[;]I don’t know5[;]I don’t know[;]"/>
  <p:tag name="HASRESULTS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A19C595E4E794F3FACC41E31C5C8FAE5&lt;/guid&gt;&#10;        &lt;description /&gt;&#10;        &lt;date&gt;3/24/2015 6:05:5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8D6C7F65819452889CF463F8CE9E021&lt;/guid&gt;&#10;            &lt;repollguid&gt;91546BCDCDFC4F19BFAA8220B5690812&lt;/repollguid&gt;&#10;            &lt;sourceid&gt;2D7E4A91FE554033B5A5C386333E1622&lt;/sourceid&gt;&#10;            &lt;questiontext&gt;A 95%-prediction interval at lag 3 is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A474D8D33DB42EEB76890DDEA4137D9&lt;/guid&gt;&#10;                    &lt;answertext&gt;  $$  $$  3 ±1.96 $$ &lt;/answertext&gt;&#10;                    &lt;valuetype&gt;0&lt;/valuetype&gt;&#10;                &lt;/answer&gt;&#10;                &lt;answer&gt;&#10;                    &lt;guid&gt;5D06B089BE9842E5ABDF07613D95C34B&lt;/guid&gt;&#10;                    &lt;answertext&gt;  $$  $$  3 ±1.96×  3  $$ &lt;/answertext&gt;&#10;                    &lt;valuetype&gt;0&lt;/valuetype&gt;&#10;                &lt;/answer&gt;&#10;                &lt;answer&gt;&#10;                    &lt;guid&gt;25FC001219694715931F8893B97284E6&lt;/guid&gt;&#10;                    &lt;answertext&gt;  $$  $$  3 ±1.96×3 $$ &lt;/answertext&gt;&#10;                    &lt;valuetype&gt;0&lt;/valuetype&gt;&#10;                &lt;/answer&gt;&#10;                &lt;answer&gt;&#10;                    &lt;guid&gt;4C79F2ED8EED4CCDA26936FE768750A8&lt;/guid&gt;&#10;                    &lt;answertext&gt;  $$  $$  3 ±1.96×3 $$   $$   &lt;/answertext&gt;&#10;                    &lt;valuetype&gt;0&lt;/valuetype&gt;&#10;                &lt;/answer&gt;&#10;                &lt;answer&gt;&#10;                    &lt;guid&gt;8AD34FF426414A818CD1B18C703CA902&lt;/guid&gt;&#10;                    &lt;answertext&gt;None of the above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A 95%-prediction interval at lag 3 is…[;crlf;]17[;]19[;]17[;]False[;]0[;][;crlf;]2,58823529411765[;]2[;]0,771463355800235[;]0,595155709342561[;crlf;]0[;]0[;]   $$ $$ (3) ±1.96 $$1[;]   $$ $$ (3) ±1.96 $$[;][;crlf;]9[;]0[;]  $$  $$  3 ±1.96×  3  $$2[;]  $$  $$  3 ±1.96×  3  $$[;][;crlf;]7[;]0[;]  $$  $$  3 ±1.96×3 $$3[;]  $$  $$  3 ±1.96×3 $$[;][;crlf;]0[;]0[;]  $$  $$  3 ±1.96×3 $$   $$  4[;]  $$  $$  3 ±1.96×3 $$   $$  [;][;crlf;]1[;]0[;]None of the above5[;]None of the above[;]"/>
  <p:tag name="HASRESULTS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5A9ED2B84E6E487B9E195F4036AAC40F&lt;/guid&gt;&#10;        &lt;description /&gt;&#10;        &lt;date&gt;3/24/2015 6:06:2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7C267F1539C43E59E8D80573D5CDAAF&lt;/guid&gt;&#10;            &lt;repollguid&gt;5640A20775324149A2CE999C5535F4B0&lt;/repollguid&gt;&#10;            &lt;sourceid&gt;5359B937423E42D6A516AA2303CAD6D5&lt;/sourceid&gt;&#10;            &lt;questiontext&gt;Which of these matlab scripts produce a sample $$ of an ARMA process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26B28288A524D9BA56814DBA48716A8&lt;/guid&gt;&#10;                    &lt;answertext&gt;X=filter([1 ; -0.4],[1;0.4],randn(1,n))&lt;/answertext&gt;&#10;                    &lt;valuetype&gt;0&lt;/valuetype&gt;&#10;                &lt;/answer&gt;&#10;                &lt;answer&gt;&#10;                    &lt;guid&gt;FA6EEA4A7A594FA8964DBC8A1543D5A2&lt;/guid&gt;&#10;                    &lt;answertext&gt;X=filter([1 ; 0.4],[1;-0.4],randn(1,n))&lt;/answertext&gt;&#10;                    &lt;valuetype&gt;0&lt;/valuetype&gt;&#10;                &lt;/answer&gt;&#10;                &lt;answer&gt;&#10;                    &lt;guid&gt;17C57B0AA118451183CAA244F82940C0&lt;/guid&gt;&#10;                    &lt;answertext&gt;A and B&lt;/answertext&gt;&#10;                    &lt;valuetype&gt;0&lt;/valuetype&gt;&#10;                &lt;/answer&gt;&#10;                &lt;answer&gt;&#10;                    &lt;guid&gt;1661FAA327D44604BB13DFA79F657F26&lt;/guid&gt;&#10;                    &lt;answertext&gt;None&lt;/answertext&gt;&#10;                    &lt;valuetype&gt;0&lt;/valuetype&gt;&#10;                &lt;/answer&gt;&#10;                &lt;answer&gt;&#10;                    &lt;guid&gt;AA705CB5000544F1BF30C54640B7C55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RESULTS" val="Which of these matlab scripts produce a sample $$ of an ARMA process ?[;crlf;]15[;]19[;]15[;]False[;]0[;][;crlf;]2,66666666666667[;]3[;]0,788810637746616[;]0,622222222222222[;crlf;]2[;]0[;]X=filter([1 ; -0.4],[1;0.4],randn(1,n))1[;]X=filter([1 ; -0.4],[1;0.4],randn(1,n))[;][;crlf;]2[;]0[;]X=filter([1 ; 0.4],[1;-0.4],randn(1,n))2[;]X=filter([1 ; 0.4],[1;-0.4],randn(1,n))[;][;crlf;]10[;]0[;]A and B3[;]A and B[;][;crlf;]1[;]0[;]None4[;]None[;][;crlf;]0[;]0[;]I don’t know5[;]I don’t know[;]"/>
  <p:tag name="HASRESULTS" val="True"/>
  <p:tag name="LIVECHARTING" val="False"/>
  <p:tag name="AUTOOPENPOLL" val="True"/>
  <p:tag name="AUTOFORMATCHAR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Say what is true[;crlf;]17[;]17[;]17[;]False[;]0[;][;crlf;]4,17647058823529[;]4[;]2,20254649727636[;]4,85121107266436[;crlf;]4[;]0[;]A1[;]A[;][;crlf;]0[;]0[;]B2[;]B[;][;crlf;]0[;]0[;]C3[;]C[;][;crlf;]6[;]0[;]A,B4[;]A,B[;][;crlf;]4[;]0[;]A,C5[;]A,C[;][;crlf;]0[;]0[;]B,C6[;]B,C[;][;crlf;]2[;]0[;]All7[;]All[;][;crlf;]0[;]0[;]None8[;]None[;][;crlf;]1[;]0[;]I don’t know9[;]I don’t know[;]"/>
  <p:tag name="HASRESULTS" val="True"/>
  <p:tag name="TPQUESTIONXML" val="﻿&lt;?xml version=&quot;1.0&quot; encoding=&quot;utf-8&quot;?&gt;&#10;&lt;questionlist&gt;&#10;    &lt;properties&gt;&#10;        &lt;guid&gt;3A668CD7D0844B3D806B12FF02C46347&lt;/guid&gt;&#10;        &lt;description /&gt;&#10;        &lt;date&gt;3/24/2015 6:04:5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027E0F029A241CA90DBD7AD53A62DDF&lt;/guid&gt;&#10;            &lt;repollguid&gt;0CD3ED7889514E3DA6A55200DD041212&lt;/repollguid&gt;&#10;            &lt;sourceid&gt;E71D6F99C6C54FE0854847CC3D1AD423&lt;/sourceid&gt;&#10;            &lt;questiontext&gt;Say what is true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B82E474DCAAB4C14BB47B1815DABB953&lt;/guid&gt;&#10;                    &lt;answertext&gt;A &lt;/answertext&gt;&#10;                    &lt;valuetype&gt;0&lt;/valuetype&gt;&#10;                &lt;/answer&gt;&#10;                &lt;answer&gt;&#10;                    &lt;guid&gt;86AF7B2EDE314AC1B30AF71F41674C55&lt;/guid&gt;&#10;                    &lt;answertext&gt;B &lt;/answertext&gt;&#10;                    &lt;valuetype&gt;0&lt;/valuetype&gt;&#10;                &lt;/answer&gt;&#10;                &lt;answer&gt;&#10;                    &lt;guid&gt;1372194AFF6F4E359387746363AB1BB3&lt;/guid&gt;&#10;                    &lt;answertext&gt;C &lt;/answertext&gt;&#10;                    &lt;valuetype&gt;0&lt;/valuetype&gt;&#10;                &lt;/answer&gt;&#10;                &lt;answer&gt;&#10;                    &lt;guid&gt;77A51F05ED6044AEA2E02DC66BD08C61&lt;/guid&gt;&#10;                    &lt;answertext&gt;A,B &lt;/answertext&gt;&#10;                    &lt;valuetype&gt;0&lt;/valuetype&gt;&#10;                &lt;/answer&gt;&#10;                &lt;answer&gt;&#10;                    &lt;guid&gt;48EC14C04DFC4CD78A9859C7F3278761&lt;/guid&gt;&#10;                    &lt;answertext&gt;A,C &lt;/answertext&gt;&#10;                    &lt;valuetype&gt;0&lt;/valuetype&gt;&#10;                &lt;/answer&gt;&#10;                &lt;answer&gt;&#10;                    &lt;guid&gt;2607CCDAABC746429DAAFF3F57B1A6F0&lt;/guid&gt;&#10;                    &lt;answertext&gt;B,C &lt;/answertext&gt;&#10;                    &lt;valuetype&gt;0&lt;/valuetype&gt;&#10;                &lt;/answer&gt;&#10;                &lt;answer&gt;&#10;                    &lt;guid&gt;96176536CA3B4A91A54F680EAA0E9E9E&lt;/guid&gt;&#10;                    &lt;answertext&gt;All &lt;/answertext&gt;&#10;                    &lt;valuetype&gt;0&lt;/valuetype&gt;&#10;                &lt;/answer&gt;&#10;                &lt;answer&gt;&#10;                    &lt;guid&gt;3210F83DB93143709CC36BCFAF0162AA&lt;/guid&gt;&#10;                    &lt;answertext&gt;None &lt;/answertext&gt;&#10;                    &lt;valuetype&gt;0&lt;/valuetype&gt;&#10;                &lt;/answer&gt;&#10;                &lt;answer&gt;&#10;                    &lt;guid&gt;210DC8CF62E04C918CB6DB4F2114EAA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LIVECHARTING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Let $$ be the filter defined by $$=$$$$ with  $$ $$ = $$ $$ −$$ $$ $$−$$ + $$$$ $$−$$ Say what is true[;crlf;]19[;]19[;]19[;]False[;]0[;][;crlf;]2,63157894736842[;]3[;]0,665742665298606[;]0,443213296398892[;crlf;]2[;]0[;]$$=1−3$$+ 2$$ 2 1[;]$$=1−3$$+ 2$$ 2 [;][;crlf;]3[;]0[;]The impulse response of $$ is  1,−3,2,0,0… 2[;]The impulse response of $$ is  1,−3,2,0,0… [;][;crlf;]14[;]0[;]A and B3[;]A and B[;][;crlf;]0[;]0[;]None4[;]None[;][;crlf;]0[;]0[;]I don’t know5[;]I don’t know[;]"/>
  <p:tag name="HASRESULTS" val="True"/>
  <p:tag name="LIVECHARTING" val="False"/>
  <p:tag name="TPQUESTIONXML" val="﻿&lt;?xml version=&quot;1.0&quot; encoding=&quot;utf-8&quot;?&gt;&#10;&lt;questionlist&gt;&#10;    &lt;properties&gt;&#10;        &lt;guid&gt;038FAC109DC84B75A25EC0A8498E4D1F&lt;/guid&gt;&#10;        &lt;description /&gt;&#10;        &lt;date&gt;3/24/2015 6:05:0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4A8A1B1C1BA446F7B975ACA76003C59A&lt;/guid&gt;&#10;            &lt;repollguid&gt;C6A1DE3C06DB4224A294A11FFE5C1AD8&lt;/repollguid&gt;&#10;            &lt;sourceid&gt;2FF4D00C9C7D441DAFB71B9F535249F1&lt;/sourceid&gt;&#10;            &lt;questiontext&gt;Let $$ be the filter defined by $$=$$$$ with  $$ $$ = $$ $$ −$$ $$ $$−$$ + $$$$ $$−$$ Say what is true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8F69E5AE5E244ECA9A1FBEF4DEC5F92&lt;/guid&gt;&#10;                    &lt;answertext&gt;$$=1−3$$+ 2$$ 2 &lt;/answertext&gt;&#10;                    &lt;valuetype&gt;0&lt;/valuetype&gt;&#10;                &lt;/answer&gt;&#10;                &lt;answer&gt;&#10;                    &lt;guid&gt;FE84C6C588D94F929B291AB67C8F888E&lt;/guid&gt;&#10;                    &lt;answertext&gt;The impulse response of $$ is  1,−3,2,0,0… &lt;/answertext&gt;&#10;                    &lt;valuetype&gt;0&lt;/valuetype&gt;&#10;                &lt;/answer&gt;&#10;                &lt;answer&gt;&#10;                    &lt;guid&gt;89B895EFDBDF4B02B0EED469A31EAC13&lt;/guid&gt;&#10;                    &lt;answertext&gt;A and B&lt;/answertext&gt;&#10;                    &lt;valuetype&gt;0&lt;/valuetype&gt;&#10;                &lt;/answer&gt;&#10;                &lt;answer&gt;&#10;                    &lt;guid&gt;86636CE705E24999A0CD9D0B7029DC88&lt;/guid&gt;&#10;                    &lt;answertext&gt;None&lt;/answertext&gt;&#10;                    &lt;valuetype&gt;0&lt;/valuetype&gt;&#10;                &lt;/answer&gt;&#10;                &lt;answer&gt;&#10;                    &lt;guid&gt;F36D0D4C5A154DCE93739BBB21C43384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queuing</Template>
  <TotalTime>5410</TotalTime>
  <Words>4069</Words>
  <Application>Microsoft Office PowerPoint</Application>
  <PresentationFormat>Widescreen</PresentationFormat>
  <Paragraphs>477</Paragraphs>
  <Slides>74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tcp</vt:lpstr>
      <vt:lpstr>Forecasting Part 2</vt:lpstr>
      <vt:lpstr>Contents</vt:lpstr>
      <vt:lpstr>6. Differencing the Data</vt:lpstr>
      <vt:lpstr>Differencing filter Δ_1</vt:lpstr>
      <vt:lpstr>De-seasonalizing filters</vt:lpstr>
      <vt:lpstr>De-seasonalizing filters</vt:lpstr>
      <vt:lpstr>Which matrix is the representation of Δ_1 (over time series of length n) ?</vt:lpstr>
      <vt:lpstr>PowerPoint Presentation</vt:lpstr>
      <vt:lpstr>Which matrix is the representation of R_4 (over time series of length n=6) ?</vt:lpstr>
      <vt:lpstr>PowerPoint Presentation</vt:lpstr>
      <vt:lpstr>Say what is true</vt:lpstr>
      <vt:lpstr>Solution</vt:lpstr>
      <vt:lpstr>PowerPoint Presentation</vt:lpstr>
      <vt:lpstr>Point Predictions from Differenced Data</vt:lpstr>
      <vt:lpstr>7. Filters for Dummies </vt:lpstr>
      <vt:lpstr>Backshift Operator in Matrix Form</vt:lpstr>
      <vt:lpstr>Filters for Dummies </vt:lpstr>
      <vt:lpstr>Operator Notation</vt:lpstr>
      <vt:lpstr>Impulse Response</vt:lpstr>
      <vt:lpstr>Inverse of a Filter</vt:lpstr>
      <vt:lpstr>Filters</vt:lpstr>
      <vt:lpstr>Calculus of Filters</vt:lpstr>
      <vt:lpstr>Let F be the filter defined by Y=FX with  Y_t=X_t-3X_(t-1)+〖2X〗_(t-2) Say what is true</vt:lpstr>
      <vt:lpstr>Solution</vt:lpstr>
      <vt:lpstr>Let F be the filter defined by Y=FX with  Y_t-3Y_(t-1)+2Y_(t-2)=X_t Say what is true</vt:lpstr>
      <vt:lpstr>Solution</vt:lpstr>
      <vt:lpstr>ARMA Filters and matlab’s filter function</vt:lpstr>
      <vt:lpstr>PowerPoint Presentation</vt:lpstr>
      <vt:lpstr>A sample of  Y=(0.1+0.2B+0.3B^2 " " )/(1-0.2B)  X</vt:lpstr>
      <vt:lpstr>PowerPoint Presentation</vt:lpstr>
      <vt:lpstr>Filter BIBO Stability: ∑_n▒〖|h_n |&lt;∞〗</vt:lpstr>
      <vt:lpstr>A filter with stable inverse</vt:lpstr>
      <vt:lpstr>What is true about this filter F (where Y=FX)?</vt:lpstr>
      <vt:lpstr>Solution</vt:lpstr>
      <vt:lpstr>MA(∞) and AR(∞) representation of a filter F</vt:lpstr>
      <vt:lpstr>8. How is this prediction done ? </vt:lpstr>
      <vt:lpstr>Point Prediction at lag 1 </vt:lpstr>
      <vt:lpstr>Point Predictions </vt:lpstr>
      <vt:lpstr>PowerPoint Presentation</vt:lpstr>
      <vt:lpstr>Use of the alternative representation (MA representation of L^(-1)) </vt:lpstr>
      <vt:lpstr>Computation of Prediction Intervals (example with ℓ=3)</vt:lpstr>
      <vt:lpstr>PowerPoint Presentation</vt:lpstr>
      <vt:lpstr>A 95%-prediction interval at lag 3 is…</vt:lpstr>
      <vt:lpstr>Solution</vt:lpstr>
      <vt:lpstr>Prediction assuming differenced data is iid N(0,σ^2)</vt:lpstr>
      <vt:lpstr>PowerPoint Presentation</vt:lpstr>
      <vt:lpstr>Compare the Two</vt:lpstr>
      <vt:lpstr>9. Using ARMA Models for the Noise</vt:lpstr>
      <vt:lpstr>Deciding whether a stationary X_t is iid</vt:lpstr>
      <vt:lpstr>PowerPoint Presentation</vt:lpstr>
      <vt:lpstr>ARMA Process</vt:lpstr>
      <vt:lpstr>ARMA Process</vt:lpstr>
      <vt:lpstr>Examples of ARMA processes</vt:lpstr>
      <vt:lpstr>Which of these matlab scripts produce a sample X of an ARMA process ?</vt:lpstr>
      <vt:lpstr>Solution</vt:lpstr>
      <vt:lpstr>ARMA Processes are Gaussian (non iid)</vt:lpstr>
      <vt:lpstr>PowerPoint Presentation</vt:lpstr>
      <vt:lpstr>PowerPoint Presentation</vt:lpstr>
      <vt:lpstr>ARIMA Process</vt:lpstr>
      <vt:lpstr>Fitting an ARMA process is a non-linear optimization problem</vt:lpstr>
      <vt:lpstr>Example</vt:lpstr>
      <vt:lpstr>PowerPoint Presentation</vt:lpstr>
      <vt:lpstr>PowerPoint Presentation</vt:lpstr>
      <vt:lpstr>Forecasting with an ARIMA Process Y_t</vt:lpstr>
      <vt:lpstr>Algorithmic Deltails: Classical ARIMA modeling</vt:lpstr>
      <vt:lpstr>Improve Confidence Interval If Residuals are not Gaussian (but appear to be iid)</vt:lpstr>
      <vt:lpstr>PowerPoint Presentation</vt:lpstr>
      <vt:lpstr>PowerPoint Presentation</vt:lpstr>
      <vt:lpstr>Recap: ARIMA modeling</vt:lpstr>
      <vt:lpstr>10. Other</vt:lpstr>
      <vt:lpstr>Linear Regression with ARMA Noise</vt:lpstr>
      <vt:lpstr>Sparse ARMA Models</vt:lpstr>
      <vt:lpstr>PowerPoint Presentation</vt:lpstr>
      <vt:lpstr>Conclusion</vt:lpstr>
    </vt:vector>
  </TitlesOfParts>
  <Company>EPFL I&amp;C-LCA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 Intervals</dc:title>
  <dc:creator>Jean-Yves Le Boudec</dc:creator>
  <cp:lastModifiedBy>Jean-Yves Le Boudec</cp:lastModifiedBy>
  <cp:revision>707</cp:revision>
  <cp:lastPrinted>2021-04-12T16:10:23Z</cp:lastPrinted>
  <dcterms:created xsi:type="dcterms:W3CDTF">2005-02-23T18:59:41Z</dcterms:created>
  <dcterms:modified xsi:type="dcterms:W3CDTF">2021-04-13T10:54:25Z</dcterms:modified>
</cp:coreProperties>
</file>